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51"/>
  </p:notesMasterIdLst>
  <p:handoutMasterIdLst>
    <p:handoutMasterId r:id="rId52"/>
  </p:handoutMasterIdLst>
  <p:sldIdLst>
    <p:sldId id="256" r:id="rId2"/>
    <p:sldId id="331" r:id="rId3"/>
    <p:sldId id="350" r:id="rId4"/>
    <p:sldId id="333" r:id="rId5"/>
    <p:sldId id="332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23" r:id="rId19"/>
    <p:sldId id="292" r:id="rId20"/>
    <p:sldId id="330" r:id="rId21"/>
    <p:sldId id="346" r:id="rId22"/>
    <p:sldId id="349" r:id="rId23"/>
    <p:sldId id="347" r:id="rId24"/>
    <p:sldId id="324" r:id="rId25"/>
    <p:sldId id="325" r:id="rId26"/>
    <p:sldId id="326" r:id="rId27"/>
    <p:sldId id="327" r:id="rId28"/>
    <p:sldId id="328" r:id="rId29"/>
    <p:sldId id="329" r:id="rId30"/>
    <p:sldId id="348" r:id="rId31"/>
    <p:sldId id="301" r:id="rId32"/>
    <p:sldId id="302" r:id="rId33"/>
    <p:sldId id="304" r:id="rId34"/>
    <p:sldId id="303" r:id="rId35"/>
    <p:sldId id="319" r:id="rId36"/>
    <p:sldId id="305" r:id="rId37"/>
    <p:sldId id="308" r:id="rId38"/>
    <p:sldId id="309" r:id="rId39"/>
    <p:sldId id="310" r:id="rId40"/>
    <p:sldId id="313" r:id="rId41"/>
    <p:sldId id="311" r:id="rId42"/>
    <p:sldId id="312" r:id="rId43"/>
    <p:sldId id="314" r:id="rId44"/>
    <p:sldId id="315" r:id="rId45"/>
    <p:sldId id="316" r:id="rId46"/>
    <p:sldId id="317" r:id="rId47"/>
    <p:sldId id="318" r:id="rId48"/>
    <p:sldId id="306" r:id="rId49"/>
    <p:sldId id="273" r:id="rId50"/>
  </p:sldIdLst>
  <p:sldSz cx="9144000" cy="6858000" type="screen4x3"/>
  <p:notesSz cx="6662738" cy="9926638"/>
  <p:custDataLst>
    <p:tags r:id="rId53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6699FF"/>
    <a:srgbClr val="000000"/>
    <a:srgbClr val="66CCFF"/>
    <a:srgbClr val="990033"/>
    <a:srgbClr val="660066"/>
    <a:srgbClr val="FFFF00"/>
    <a:srgbClr val="00D4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0923" autoAdjust="0"/>
  </p:normalViewPr>
  <p:slideViewPr>
    <p:cSldViewPr>
      <p:cViewPr varScale="1">
        <p:scale>
          <a:sx n="87" d="100"/>
          <a:sy n="87" d="100"/>
        </p:scale>
        <p:origin x="-38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130" y="-102"/>
      </p:cViewPr>
      <p:guideLst>
        <p:guide orient="horz" pos="3126"/>
        <p:guide pos="209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8.xml"/><Relationship Id="rId39" Type="http://schemas.openxmlformats.org/officeDocument/2006/relationships/slide" Target="slides/slide41.xml"/><Relationship Id="rId3" Type="http://schemas.openxmlformats.org/officeDocument/2006/relationships/slide" Target="slides/slide4.xml"/><Relationship Id="rId21" Type="http://schemas.openxmlformats.org/officeDocument/2006/relationships/slide" Target="slides/slide23.xml"/><Relationship Id="rId34" Type="http://schemas.openxmlformats.org/officeDocument/2006/relationships/slide" Target="slides/slide36.xml"/><Relationship Id="rId42" Type="http://schemas.openxmlformats.org/officeDocument/2006/relationships/slide" Target="slides/slide44.xml"/><Relationship Id="rId47" Type="http://schemas.openxmlformats.org/officeDocument/2006/relationships/slide" Target="slides/slide49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7.xml"/><Relationship Id="rId33" Type="http://schemas.openxmlformats.org/officeDocument/2006/relationships/slide" Target="slides/slide35.xml"/><Relationship Id="rId38" Type="http://schemas.openxmlformats.org/officeDocument/2006/relationships/slide" Target="slides/slide40.xml"/><Relationship Id="rId46" Type="http://schemas.openxmlformats.org/officeDocument/2006/relationships/slide" Target="slides/slide48.xml"/><Relationship Id="rId2" Type="http://schemas.openxmlformats.org/officeDocument/2006/relationships/slide" Target="slides/slide2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1.xml"/><Relationship Id="rId41" Type="http://schemas.openxmlformats.org/officeDocument/2006/relationships/slide" Target="slides/slide4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6.xml"/><Relationship Id="rId32" Type="http://schemas.openxmlformats.org/officeDocument/2006/relationships/slide" Target="slides/slide34.xml"/><Relationship Id="rId37" Type="http://schemas.openxmlformats.org/officeDocument/2006/relationships/slide" Target="slides/slide39.xml"/><Relationship Id="rId40" Type="http://schemas.openxmlformats.org/officeDocument/2006/relationships/slide" Target="slides/slide42.xml"/><Relationship Id="rId45" Type="http://schemas.openxmlformats.org/officeDocument/2006/relationships/slide" Target="slides/slide47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36" Type="http://schemas.openxmlformats.org/officeDocument/2006/relationships/slide" Target="slides/slide38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3.xml"/><Relationship Id="rId44" Type="http://schemas.openxmlformats.org/officeDocument/2006/relationships/slide" Target="slides/slide46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4.xml"/><Relationship Id="rId27" Type="http://schemas.openxmlformats.org/officeDocument/2006/relationships/slide" Target="slides/slide29.xml"/><Relationship Id="rId30" Type="http://schemas.openxmlformats.org/officeDocument/2006/relationships/slide" Target="slides/slide32.xml"/><Relationship Id="rId35" Type="http://schemas.openxmlformats.org/officeDocument/2006/relationships/slide" Target="slides/slide37.xml"/><Relationship Id="rId43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5939C485-81B3-4A6E-B748-06B7297D29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8473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48637167-F686-4071-BA02-3007FB210C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60BD5-59EF-425A-A995-4FA9DB81B8D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  <a:defRPr/>
            </a:pPr>
            <a:r>
              <a:rPr lang="sv-SE" dirty="0" smtClean="0">
                <a:latin typeface="Times"/>
              </a:rPr>
              <a:t>No retrofit</a:t>
            </a:r>
            <a:r>
              <a:rPr lang="sv-SE" baseline="0" dirty="0" smtClean="0">
                <a:latin typeface="Times"/>
              </a:rPr>
              <a:t> for TRL/TRL2 parabolic antennas.</a:t>
            </a:r>
            <a:endParaRPr lang="sv-SE" dirty="0" smtClean="0">
              <a:latin typeface="Times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0F4FF-CE4A-4C19-9377-50F7EA71CBB3}" type="slidenum">
              <a:rPr lang="en-US" smtClean="0">
                <a:latin typeface="Times"/>
              </a:rPr>
              <a:pPr/>
              <a:t>10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203CF6-ACFB-4D69-837A-FA490F60AF21}" type="slidenum">
              <a:rPr lang="en-US" smtClean="0">
                <a:latin typeface="Times"/>
              </a:rPr>
              <a:pPr/>
              <a:t>11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z="1100" dirty="0" smtClean="0"/>
              <a:t>New adapter for Raptor (if changing from Rex to Raptor using the same antenna)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2191D-E840-47FB-A48E-8B49D5C23A8F}" type="slidenum">
              <a:rPr lang="en-US" smtClean="0">
                <a:latin typeface="Times"/>
              </a:rPr>
              <a:pPr/>
              <a:t>12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z="1100" dirty="0" smtClean="0"/>
              <a:t>2-in-1 requires linear polarization.</a:t>
            </a:r>
          </a:p>
          <a:p>
            <a:r>
              <a:rPr lang="sv-SE" sz="1100" dirty="0" smtClean="0"/>
              <a:t>Installation considerations: A 45° hit of radar</a:t>
            </a:r>
            <a:r>
              <a:rPr lang="sv-SE" sz="1100" baseline="0" dirty="0" smtClean="0"/>
              <a:t> waves agains the tank wall is the optimum installation to avoid disturbing echoes from wall. </a:t>
            </a:r>
            <a:endParaRPr lang="sv-SE" sz="1100" dirty="0" smtClean="0"/>
          </a:p>
          <a:p>
            <a:endParaRPr lang="sv-SE" sz="1100" dirty="0" smtClean="0">
              <a:latin typeface="Times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BE6CE-4B5F-4A4A-9FAC-BABF6E5C0FC8}" type="slidenum">
              <a:rPr lang="en-US" smtClean="0">
                <a:latin typeface="Times"/>
              </a:rPr>
              <a:pPr/>
              <a:t>13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>
                <a:latin typeface="Times"/>
              </a:rPr>
              <a:t>New adapter when changing from Rex to Raptor.</a:t>
            </a:r>
          </a:p>
          <a:p>
            <a:r>
              <a:rPr lang="sv-SE" dirty="0" smtClean="0">
                <a:latin typeface="Times"/>
              </a:rPr>
              <a:t>Two different LPG &amp; LNG:</a:t>
            </a:r>
          </a:p>
          <a:p>
            <a:pPr>
              <a:buFontTx/>
              <a:buChar char="-"/>
            </a:pPr>
            <a:r>
              <a:rPr lang="sv-SE" baseline="0" dirty="0" smtClean="0">
                <a:latin typeface="Times"/>
              </a:rPr>
              <a:t>LPG: ball valve &amp; pressure sensor</a:t>
            </a:r>
          </a:p>
          <a:p>
            <a:pPr>
              <a:buFontTx/>
              <a:buChar char="-"/>
            </a:pPr>
            <a:r>
              <a:rPr lang="sv-SE" baseline="0" dirty="0" smtClean="0">
                <a:latin typeface="Times"/>
              </a:rPr>
              <a:t>LNG: ball valve only</a:t>
            </a:r>
            <a:endParaRPr lang="sv-SE" dirty="0" smtClean="0">
              <a:latin typeface="Times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BE398-1921-4AF2-9B8B-8C985AC2BB3D}" type="slidenum">
              <a:rPr lang="en-US" smtClean="0">
                <a:latin typeface="Times"/>
              </a:rPr>
              <a:pPr/>
              <a:t>14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/>
              <a:t>NOTE: Verification pin oriented 90° from line of equalization holes</a:t>
            </a:r>
            <a:br>
              <a:rPr lang="en-GB" sz="1600" dirty="0" smtClean="0"/>
            </a:br>
            <a:r>
              <a:rPr lang="en-GB" sz="1600" dirty="0" smtClean="0"/>
              <a:t>(this is different from REX!= new pipe req. )</a:t>
            </a:r>
          </a:p>
          <a:p>
            <a:r>
              <a:rPr lang="sv-SE" dirty="0" smtClean="0">
                <a:latin typeface="Times"/>
              </a:rPr>
              <a:t>Note! New installation drawings for LPG/LNG tanks:</a:t>
            </a:r>
            <a:r>
              <a:rPr lang="sv-SE" baseline="0" dirty="0" smtClean="0">
                <a:latin typeface="Times"/>
              </a:rPr>
              <a:t> extra hole for verification pin.</a:t>
            </a:r>
          </a:p>
          <a:p>
            <a:r>
              <a:rPr lang="sv-SE" baseline="0" dirty="0" smtClean="0">
                <a:latin typeface="Times"/>
              </a:rPr>
              <a:t>Verification pin </a:t>
            </a:r>
            <a:r>
              <a:rPr lang="sv-SE" b="1" u="sng" baseline="0" dirty="0" smtClean="0">
                <a:latin typeface="Times"/>
              </a:rPr>
              <a:t>must</a:t>
            </a:r>
            <a:r>
              <a:rPr lang="sv-SE" baseline="0" dirty="0" smtClean="0">
                <a:latin typeface="Times"/>
              </a:rPr>
              <a:t> be above the surface. </a:t>
            </a:r>
          </a:p>
          <a:p>
            <a:r>
              <a:rPr lang="sv-SE" baseline="0" dirty="0" smtClean="0">
                <a:latin typeface="Times"/>
              </a:rPr>
              <a:t>Pin length should be about 50% of the pipe diameter.</a:t>
            </a:r>
          </a:p>
          <a:p>
            <a:r>
              <a:rPr lang="sv-SE" baseline="0" dirty="0" smtClean="0">
                <a:latin typeface="Times"/>
              </a:rPr>
              <a:t>Same plate as before.</a:t>
            </a:r>
            <a:endParaRPr lang="sv-SE" dirty="0" smtClean="0">
              <a:latin typeface="Time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sv-SE" dirty="0" smtClean="0">
              <a:latin typeface="Times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743EF5-FA01-4237-903B-0D96E3F6458E}" type="slidenum">
              <a:rPr lang="en-US" smtClean="0">
                <a:latin typeface="Times"/>
              </a:rPr>
              <a:pPr/>
              <a:t>15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5077F-7A8A-4646-926B-53F26D81A6EB}" type="slidenum">
              <a:rPr lang="en-US" smtClean="0">
                <a:latin typeface="Times"/>
              </a:rPr>
              <a:pPr/>
              <a:t>16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>
                <a:latin typeface="Times"/>
              </a:rPr>
              <a:t>Microwave</a:t>
            </a:r>
            <a:r>
              <a:rPr lang="sv-SE" baseline="0" dirty="0" smtClean="0">
                <a:latin typeface="Times"/>
              </a:rPr>
              <a:t> module and RM assembled together.</a:t>
            </a:r>
            <a:endParaRPr lang="sv-SE" dirty="0" smtClean="0">
              <a:latin typeface="Times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BCB88-0764-4B35-860F-0FC1207C0DD4}" type="slidenum">
              <a:rPr lang="en-US" smtClean="0">
                <a:latin typeface="Times"/>
              </a:rPr>
              <a:pPr/>
              <a:t>17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RM= contains microwave module and a control board</a:t>
            </a:r>
          </a:p>
          <a:p>
            <a:r>
              <a:rPr lang="en-US" dirty="0" smtClean="0"/>
              <a:t>PM= Processor module contains hw and </a:t>
            </a:r>
            <a:r>
              <a:rPr lang="en-US" dirty="0" err="1" smtClean="0"/>
              <a:t>sw</a:t>
            </a:r>
            <a:r>
              <a:rPr lang="en-US" dirty="0" smtClean="0"/>
              <a:t> to control the RLG function</a:t>
            </a:r>
          </a:p>
          <a:p>
            <a:r>
              <a:rPr lang="en-US" dirty="0" smtClean="0"/>
              <a:t>CM= handles communication(Tank Bus) </a:t>
            </a:r>
          </a:p>
          <a:p>
            <a:r>
              <a:rPr lang="en-US" dirty="0" smtClean="0"/>
              <a:t>Coax connector= interconnects the RM and microwave turnstile(=</a:t>
            </a:r>
            <a:r>
              <a:rPr lang="en-US" dirty="0" err="1" smtClean="0"/>
              <a:t>vändkors</a:t>
            </a:r>
            <a:r>
              <a:rPr lang="en-US" dirty="0" smtClean="0"/>
              <a:t>) to be able to transmit energy to antenna</a:t>
            </a:r>
          </a:p>
          <a:p>
            <a:r>
              <a:rPr lang="en-US" dirty="0" smtClean="0"/>
              <a:t>MW turnstile= is a mechanical waveguide ‘junction’ guiding the MW energy from one or two modules (EM’s) to the antenna and back.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C8A72-5116-4BB5-B3DD-183152BE3A17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/>
              <a:t>SIL handled separately. Totally controled by the RM-software.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08EAD-0574-4AA6-95F3-FE2317C3E521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79B9CD-A513-45DD-8897-B7F6A431D83E}" type="slidenum">
              <a:rPr lang="en-US" smtClean="0">
                <a:latin typeface="Times"/>
              </a:rPr>
              <a:pPr/>
              <a:t>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>
                <a:latin typeface="Times"/>
              </a:rPr>
              <a:t>The fuses are not replaceable.</a:t>
            </a:r>
          </a:p>
          <a:p>
            <a:r>
              <a:rPr lang="sv-SE" dirty="0" smtClean="0">
                <a:latin typeface="Times"/>
              </a:rPr>
              <a:t>The dotted</a:t>
            </a:r>
            <a:r>
              <a:rPr lang="sv-SE" baseline="0" dirty="0" smtClean="0">
                <a:latin typeface="Times"/>
              </a:rPr>
              <a:t> line shows 100% separation between the primary and secondary device.</a:t>
            </a:r>
            <a:endParaRPr lang="sv-SE" dirty="0" smtClean="0">
              <a:latin typeface="Times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58647E-16F7-4A95-95C0-47181AEFAA5D}" type="slidenum">
              <a:rPr lang="en-US" smtClean="0">
                <a:latin typeface="Times"/>
              </a:rPr>
              <a:pPr/>
              <a:t>20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3DFA12-FBAB-4270-8685-425ACF29F5EA}" type="slidenum">
              <a:rPr lang="en-US" smtClean="0">
                <a:latin typeface="Times"/>
              </a:rPr>
              <a:pPr/>
              <a:t>21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E8AE8-A2C6-4425-B80F-259901133485}" type="slidenum">
              <a:rPr lang="en-US" smtClean="0">
                <a:latin typeface="Times"/>
              </a:rPr>
              <a:pPr/>
              <a:t>22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B1268-BE26-4F0F-94A7-68CCA011CADE}" type="slidenum">
              <a:rPr lang="en-US" smtClean="0">
                <a:latin typeface="Times"/>
              </a:rPr>
              <a:pPr/>
              <a:t>23</a:t>
            </a:fld>
            <a:endParaRPr lang="en-US" smtClean="0">
              <a:latin typeface="Time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"/>
              </a:rPr>
              <a:t>Exchangeable</a:t>
            </a:r>
            <a:r>
              <a:rPr lang="en-US" baseline="0" dirty="0" smtClean="0">
                <a:latin typeface="Times"/>
              </a:rPr>
              <a:t> spare part.</a:t>
            </a:r>
          </a:p>
          <a:p>
            <a:r>
              <a:rPr lang="en-US" baseline="0" dirty="0" smtClean="0">
                <a:latin typeface="Times"/>
              </a:rPr>
              <a:t>4 different versions of TB. Always 4 connectors in each TB, used slightly different depending on the version. </a:t>
            </a:r>
          </a:p>
          <a:p>
            <a:r>
              <a:rPr lang="en-US" baseline="0" dirty="0" smtClean="0">
                <a:latin typeface="Times"/>
              </a:rPr>
              <a:t>Shield should be isolated, absolutely </a:t>
            </a:r>
            <a:r>
              <a:rPr lang="en-US" b="1" u="sng" baseline="0" dirty="0" smtClean="0">
                <a:latin typeface="Times"/>
              </a:rPr>
              <a:t>NOT</a:t>
            </a:r>
            <a:r>
              <a:rPr lang="en-US" baseline="0" dirty="0" smtClean="0">
                <a:latin typeface="Times"/>
              </a:rPr>
              <a:t> grounded in the fieldbus.</a:t>
            </a:r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0EBCB-9D2A-46EC-983C-677C7B30D58D}" type="slidenum">
              <a:rPr lang="en-US" smtClean="0">
                <a:latin typeface="Times"/>
              </a:rPr>
              <a:pPr/>
              <a:t>24</a:t>
            </a:fld>
            <a:endParaRPr lang="en-US" smtClean="0">
              <a:latin typeface="Time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50523-6861-4E8F-AB14-837075E75A2C}" type="slidenum">
              <a:rPr lang="en-US" smtClean="0">
                <a:latin typeface="Times"/>
              </a:rPr>
              <a:pPr/>
              <a:t>25</a:t>
            </a:fld>
            <a:endParaRPr lang="en-US" smtClean="0">
              <a:latin typeface="Times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655C69-9067-43DA-ACC0-E7C3EBA950C7}" type="slidenum">
              <a:rPr lang="en-US" smtClean="0">
                <a:latin typeface="Times"/>
              </a:rPr>
              <a:pPr/>
              <a:t>26</a:t>
            </a:fld>
            <a:endParaRPr lang="en-US" smtClean="0">
              <a:latin typeface="Time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84207-14B8-4885-9763-34F9C2D9E73A}" type="slidenum">
              <a:rPr lang="en-US" smtClean="0">
                <a:latin typeface="Times"/>
              </a:rPr>
              <a:pPr/>
              <a:t>27</a:t>
            </a:fld>
            <a:endParaRPr lang="en-US" smtClean="0">
              <a:latin typeface="Times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3D104-9584-4A51-9141-97023E586A21}" type="slidenum">
              <a:rPr lang="en-US" smtClean="0">
                <a:latin typeface="Times"/>
              </a:rPr>
              <a:pPr/>
              <a:t>28</a:t>
            </a:fld>
            <a:endParaRPr lang="en-US" smtClean="0">
              <a:latin typeface="Time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"/>
              </a:rPr>
              <a:t>All SIL</a:t>
            </a:r>
            <a:r>
              <a:rPr lang="en-US" baseline="0" dirty="0" smtClean="0">
                <a:latin typeface="Times"/>
              </a:rPr>
              <a:t> installations require two pair of cables between gauge and </a:t>
            </a:r>
            <a:r>
              <a:rPr lang="en-US" baseline="0" dirty="0" err="1" smtClean="0">
                <a:latin typeface="Times"/>
              </a:rPr>
              <a:t>tankhub</a:t>
            </a:r>
            <a:r>
              <a:rPr lang="en-US" baseline="0" dirty="0" smtClean="0">
                <a:latin typeface="Times"/>
              </a:rPr>
              <a:t>:</a:t>
            </a:r>
          </a:p>
          <a:p>
            <a:pPr>
              <a:buFontTx/>
              <a:buChar char="-"/>
            </a:pPr>
            <a:r>
              <a:rPr lang="en-US" baseline="0" dirty="0" smtClean="0">
                <a:latin typeface="Times"/>
              </a:rPr>
              <a:t>Communication (tankbus)</a:t>
            </a:r>
          </a:p>
          <a:p>
            <a:pPr>
              <a:buFontTx/>
              <a:buChar char="-"/>
            </a:pPr>
            <a:r>
              <a:rPr lang="en-US" baseline="0" smtClean="0">
                <a:latin typeface="Times"/>
              </a:rPr>
              <a:t>SIL Alarm</a:t>
            </a:r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72411-5B43-44CE-9E00-D4A19E7707D1}" type="slidenum">
              <a:rPr lang="en-US" smtClean="0">
                <a:latin typeface="Times"/>
              </a:rPr>
              <a:pPr/>
              <a:t>29</a:t>
            </a:fld>
            <a:endParaRPr lang="en-US" smtClean="0">
              <a:latin typeface="Time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2EA992-BA4D-4CC8-87AF-303AB2417083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B1E0F-807B-4340-A270-87C36E803AD7}" type="slidenum">
              <a:rPr lang="en-US" smtClean="0">
                <a:latin typeface="Times"/>
              </a:rPr>
              <a:pPr/>
              <a:t>30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C21630-E7DB-423A-B89A-02459C96ED95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160D3-5C5F-4BF3-9EE8-BC2E377FD723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/>
              <a:t>Parameters used for tank geometry configuration of a 5900.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C958AA-CA6C-45DB-83B1-6F3FFE24364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endParaRPr lang="sv-SE" b="1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C6FA75-6BBE-452B-8B9F-F35D5FCD9D43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3B5CA-8C57-44F1-9139-374E7FE306A4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B61B5-B367-4134-A6B3-A2E04ADFA029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CF93DD-6171-423F-9C8B-D7D4CC66314E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z="1000" dirty="0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B0528-1112-47A8-BD5C-3A997CB90FD6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E5A8E1-CCA7-43EB-BE18-1EB7532BDCE2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>
                <a:latin typeface="Times"/>
              </a:rPr>
              <a:t>Update rate 3Hz, i.e. 3-4</a:t>
            </a:r>
            <a:r>
              <a:rPr lang="sv-SE" baseline="0" dirty="0" smtClean="0">
                <a:latin typeface="Times"/>
              </a:rPr>
              <a:t> measurements per sec.</a:t>
            </a:r>
          </a:p>
          <a:p>
            <a:r>
              <a:rPr lang="sv-SE" baseline="0" dirty="0" smtClean="0">
                <a:latin typeface="Times"/>
              </a:rPr>
              <a:t>Tank hub collects data from 5900S 1 time/sec</a:t>
            </a:r>
            <a:endParaRPr lang="sv-SE" dirty="0" smtClean="0">
              <a:latin typeface="Times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246A2D-A6CD-4304-B6BD-5B6A2B30E11D}" type="slidenum">
              <a:rPr lang="en-US" smtClean="0">
                <a:latin typeface="Times"/>
              </a:rPr>
              <a:pPr/>
              <a:t>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If a 2160 Field Communication Unit (FCU) is used, a maximum of 25</a:t>
            </a:r>
          </a:p>
          <a:p>
            <a:r>
              <a:rPr lang="en-US" dirty="0" smtClean="0"/>
              <a:t>devices can be programmed. If there are more devices the programming</a:t>
            </a:r>
          </a:p>
          <a:p>
            <a:r>
              <a:rPr lang="en-US" dirty="0" smtClean="0"/>
              <a:t>must be divided in two steps. Update the </a:t>
            </a:r>
            <a:r>
              <a:rPr lang="en-US" dirty="0" err="1" smtClean="0"/>
              <a:t>TankMaster</a:t>
            </a:r>
            <a:r>
              <a:rPr lang="en-US" dirty="0" smtClean="0"/>
              <a:t> installation by adding the new *.ini files for the </a:t>
            </a:r>
            <a:r>
              <a:rPr lang="sv-SE" dirty="0" smtClean="0"/>
              <a:t>5900 gauge to the TankMaster installation folder.</a:t>
            </a:r>
          </a:p>
          <a:p>
            <a:r>
              <a:rPr lang="en-US" dirty="0" smtClean="0"/>
              <a:t>For the 5900 two *.ini files are used, RLG.ini and RLG0xx.ini, where xx is</a:t>
            </a:r>
          </a:p>
          <a:p>
            <a:r>
              <a:rPr lang="en-US" dirty="0" smtClean="0"/>
              <a:t>the identification code of the 5900 gauge application software.</a:t>
            </a:r>
          </a:p>
          <a:p>
            <a:r>
              <a:rPr lang="en-US" dirty="0" smtClean="0"/>
              <a:t>The RLG.ini file is copied to the </a:t>
            </a:r>
            <a:r>
              <a:rPr lang="en-US" i="1" dirty="0" smtClean="0"/>
              <a:t>C:\Program Files\Rosemount\Server</a:t>
            </a:r>
          </a:p>
          <a:p>
            <a:r>
              <a:rPr lang="sv-SE" i="1" dirty="0" smtClean="0"/>
              <a:t>folder.</a:t>
            </a:r>
          </a:p>
          <a:p>
            <a:r>
              <a:rPr lang="en-US" dirty="0" smtClean="0"/>
              <a:t>The RLG0xx.ini file is copied to the </a:t>
            </a:r>
            <a:r>
              <a:rPr lang="en-US" i="1" dirty="0" smtClean="0"/>
              <a:t>C:\Program Files\Rosemount\Shared</a:t>
            </a:r>
          </a:p>
          <a:p>
            <a:r>
              <a:rPr lang="sv-SE" dirty="0" smtClean="0"/>
              <a:t>folder.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28CB7-175B-4859-9DA5-4258687B5A9E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D1D10-DB3C-480E-9D65-8D71995F0F9A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0CDE7-5278-4067-B266-E5B191032F4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896AF8-2956-4775-896F-AA3402EF5A12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F9A0D-2C86-44AE-BE28-EC60164FE99C}" type="slidenum">
              <a:rPr lang="en-US" smtClean="0">
                <a:latin typeface="Times"/>
              </a:rPr>
              <a:pPr/>
              <a:t>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dirty="0" smtClean="0">
                <a:latin typeface="Times"/>
              </a:rPr>
              <a:t>Note! New names</a:t>
            </a:r>
            <a:r>
              <a:rPr lang="sv-SE" baseline="0" dirty="0" smtClean="0">
                <a:latin typeface="Times"/>
              </a:rPr>
              <a:t>; no more x920, x930 etc.</a:t>
            </a:r>
          </a:p>
          <a:p>
            <a:r>
              <a:rPr lang="sv-SE" baseline="0" dirty="0" smtClean="0">
                <a:latin typeface="Times"/>
              </a:rPr>
              <a:t>Possible to mix antennas and heads however you wish. </a:t>
            </a:r>
          </a:p>
          <a:p>
            <a:r>
              <a:rPr lang="sv-SE" baseline="0" dirty="0" smtClean="0">
                <a:latin typeface="Times"/>
              </a:rPr>
              <a:t>Now there is one label for each antenna, antenna is no longer specified on gauge-label.</a:t>
            </a:r>
            <a:endParaRPr lang="sv-SE" dirty="0" smtClean="0">
              <a:latin typeface="Times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A053A4-8DAD-40AD-9937-8F479733FEDB}" type="slidenum">
              <a:rPr lang="en-US" smtClean="0">
                <a:latin typeface="Times"/>
              </a:rPr>
              <a:pPr/>
              <a:t>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EECF4B-95CF-46C5-A3D8-AF7955152A39}" type="slidenum">
              <a:rPr lang="en-US" smtClean="0">
                <a:latin typeface="Times"/>
              </a:rPr>
              <a:pPr/>
              <a:t>7</a:t>
            </a:fld>
            <a:endParaRPr lang="en-US" smtClean="0">
              <a:latin typeface="Time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b="1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791D7D-2514-4B94-B854-87F4D255CA39}" type="slidenum">
              <a:rPr lang="en-US" smtClean="0">
                <a:latin typeface="Times"/>
              </a:rPr>
              <a:pPr/>
              <a:t>8</a:t>
            </a:fld>
            <a:endParaRPr lang="en-US" smtClean="0">
              <a:latin typeface="Time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Times"/>
              </a:rPr>
              <a:t>The lock on the hinged hatch version is of better design than before. </a:t>
            </a:r>
          </a:p>
          <a:p>
            <a:r>
              <a:rPr lang="en-US" b="0" dirty="0" smtClean="0">
                <a:latin typeface="Times"/>
              </a:rPr>
              <a:t>Easier and better for your hands to</a:t>
            </a:r>
            <a:r>
              <a:rPr lang="en-US" b="0" baseline="0" dirty="0" smtClean="0">
                <a:latin typeface="Times"/>
              </a:rPr>
              <a:t> work with.</a:t>
            </a:r>
            <a:endParaRPr lang="en-US" b="0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30EC-BE26-4CC3-9184-FB871ACF912D}" type="slidenum">
              <a:rPr lang="en-US" smtClean="0">
                <a:latin typeface="Times"/>
              </a:rPr>
              <a:pPr/>
              <a:t>9</a:t>
            </a:fld>
            <a:endParaRPr lang="en-US" smtClean="0">
              <a:latin typeface="Times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Times"/>
              </a:rPr>
              <a:t>Older antenna than 2010 may not be used. Oscillations will then</a:t>
            </a:r>
            <a:r>
              <a:rPr lang="en-US" b="0" baseline="0" dirty="0" smtClean="0">
                <a:latin typeface="Times"/>
              </a:rPr>
              <a:t> be visible.</a:t>
            </a:r>
            <a:endParaRPr lang="en-US" b="0" dirty="0" smtClean="0">
              <a:latin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  <a:latin typeface="Arial" pitchFamily="34" charset="0"/>
              </a:rPr>
              <a:t>Rosemount Tank Radar AB Confidential</a:t>
            </a:r>
            <a:endParaRPr lang="en-US" sz="800" i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8F1F6-C643-4147-8935-564E4EB148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30C0C-5524-47D5-88AF-DE2B0C35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E728A-F299-4450-A6CA-12288B5300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4B6EF-CA85-412E-AC6C-1BAC54645A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ECC51-C828-40F3-80B9-C2047E3968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B822-BD69-492D-A19B-DC15315A6B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A3FDE-3DCF-4E64-BFFE-E6C158678F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EFA3-06C4-4204-9AEF-611CAB27FD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6E15B-ED0C-45AF-86E6-2B89D37A32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AB8B4-0991-4961-A195-6A836ABF93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0D989-1E79-4311-B20A-3967BB717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9FBC1-8180-4C11-89BF-F96AB48682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cess managem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3669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27-Jun-01, Slide </a:t>
            </a:r>
            <a:fld id="{A20FF131-4A6D-46A3-A801-7DD4E727B95F}" type="slidenum">
              <a:rPr lang="en-US" sz="1000">
                <a:solidFill>
                  <a:schemeClr val="bg1"/>
                </a:solidFill>
                <a:latin typeface="Arial" pitchFamily="34" charset="0"/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  <a:latin typeface="Arial" pitchFamily="34" charset="0"/>
              </a:rPr>
              <a:t>Rosemount Tank Radar AB Confidential</a:t>
            </a:r>
            <a:endParaRPr lang="en-US" sz="600" i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3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8CFAF813-7579-457F-8759-FE152BAF92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367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9229" name="Picture 13" descr="Rosemount_Tank_Gauging_blu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4" descr="raptor logo jpg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hyperlink" Target="http://system3.fototext.se/Mediabase/ItemPreview.php?ItemId=16948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hyperlink" Target="http://system3.fototext.se/Mediabase/ItemPreview.php?ItemId=169484" TargetMode="Externa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hyperlink" Target="http://system3.fototext.se/Mediabase/ItemPreview.php?ItemId=16948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hyperlink" Target="http://system3.fototext.se/Mediabase/ItemPreview.php?ItemId=16948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5" Type="http://schemas.openxmlformats.org/officeDocument/2006/relationships/image" Target="../media/image39.jpeg"/><Relationship Id="rId4" Type="http://schemas.openxmlformats.org/officeDocument/2006/relationships/hyperlink" Target="http://system3.fototext.se/Mediabase/ItemPreview.php?ItemId=16948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39.jpeg"/><Relationship Id="rId4" Type="http://schemas.openxmlformats.org/officeDocument/2006/relationships/hyperlink" Target="http://system3.fototext.se/Mediabase/ItemPreview.php?ItemId=1694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825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Rosemount 5900S Radar Level Gauge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4" name="Picture 3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6148"/>
            <a:ext cx="5292725" cy="1243012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1196975"/>
            <a:ext cx="3105150" cy="35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04D067-9158-48FF-B11D-D9DE3E4BECB7}" type="slidenum">
              <a:rPr lang="en-GB" smtClean="0"/>
              <a:pPr/>
              <a:t>10</a:t>
            </a:fld>
            <a:endParaRPr lang="en-GB" smtClean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Parabolic Antenna</a:t>
            </a:r>
          </a:p>
        </p:txBody>
      </p:sp>
      <p:sp>
        <p:nvSpPr>
          <p:cNvPr id="2867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7961313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Designed for</a:t>
            </a:r>
          </a:p>
          <a:p>
            <a:pPr lvl="1" eaLnBrk="1" hangingPunct="1"/>
            <a:r>
              <a:rPr lang="en-GB" sz="1800" dirty="0" smtClean="0"/>
              <a:t>Fixed roof tanks</a:t>
            </a:r>
          </a:p>
          <a:p>
            <a:pPr lvl="2" eaLnBrk="1" hangingPunct="1"/>
            <a:r>
              <a:rPr lang="en-GB" sz="1600" dirty="0" smtClean="0"/>
              <a:t>Works on floating roofs too</a:t>
            </a:r>
          </a:p>
          <a:p>
            <a:pPr lvl="1" eaLnBrk="1" hangingPunct="1"/>
            <a:r>
              <a:rPr lang="en-GB" sz="1800" dirty="0" smtClean="0"/>
              <a:t>18-inch </a:t>
            </a:r>
            <a:r>
              <a:rPr lang="en-GB" sz="1800" dirty="0" err="1" smtClean="0"/>
              <a:t>manways</a:t>
            </a:r>
            <a:r>
              <a:rPr lang="en-GB" sz="1800" dirty="0" smtClean="0"/>
              <a:t> or larger</a:t>
            </a:r>
          </a:p>
          <a:p>
            <a:pPr lvl="1" eaLnBrk="1" hangingPunct="1"/>
            <a:r>
              <a:rPr lang="en-GB" sz="1800" dirty="0" smtClean="0"/>
              <a:t>Custody transfer accuracy</a:t>
            </a:r>
          </a:p>
          <a:p>
            <a:pPr eaLnBrk="1" hangingPunct="1"/>
            <a:r>
              <a:rPr lang="en-GB" sz="2000" dirty="0" smtClean="0"/>
              <a:t>Measures on all types of liquids</a:t>
            </a:r>
          </a:p>
          <a:p>
            <a:pPr lvl="1" eaLnBrk="1" hangingPunct="1"/>
            <a:r>
              <a:rPr lang="en-GB" sz="1800" dirty="0" smtClean="0"/>
              <a:t>Bitumen and Asphalt</a:t>
            </a:r>
          </a:p>
          <a:p>
            <a:pPr lvl="1" eaLnBrk="1" hangingPunct="1"/>
            <a:r>
              <a:rPr lang="en-GB" sz="1800" dirty="0" smtClean="0"/>
              <a:t>Sticky and condensing products</a:t>
            </a:r>
          </a:p>
          <a:p>
            <a:r>
              <a:rPr lang="en-GB" sz="2000" dirty="0" smtClean="0"/>
              <a:t>Retrofit</a:t>
            </a:r>
          </a:p>
          <a:p>
            <a:pPr lvl="1"/>
            <a:r>
              <a:rPr lang="en-GB" sz="1800" dirty="0" smtClean="0"/>
              <a:t>Easy plug-in installation on </a:t>
            </a:r>
            <a:br>
              <a:rPr lang="en-GB" sz="1800" dirty="0" smtClean="0"/>
            </a:br>
            <a:r>
              <a:rPr lang="en-GB" sz="1800" dirty="0" smtClean="0"/>
              <a:t>Rex 3930 or Pro parabolic antennas possible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5900S Parabolic Antenna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7672388" cy="4546600"/>
          </a:xfrm>
        </p:spPr>
        <p:txBody>
          <a:bodyPr/>
          <a:lstStyle/>
          <a:p>
            <a:r>
              <a:rPr lang="en-GB" sz="2400" dirty="0" smtClean="0"/>
              <a:t>Measuring range</a:t>
            </a:r>
          </a:p>
          <a:p>
            <a:pPr lvl="1"/>
            <a:r>
              <a:rPr lang="en-GB" sz="2000" dirty="0" smtClean="0"/>
              <a:t>0.8 to 30 m (2.6 to 100 ft) OIML range</a:t>
            </a:r>
          </a:p>
          <a:p>
            <a:pPr lvl="1"/>
            <a:r>
              <a:rPr lang="en-GB" sz="2000" dirty="0" smtClean="0"/>
              <a:t>0.5 to 50 (1.6 to 164 ft), possible. </a:t>
            </a:r>
          </a:p>
          <a:p>
            <a:r>
              <a:rPr lang="en-GB" sz="2400" dirty="0" smtClean="0"/>
              <a:t>Pressure range</a:t>
            </a:r>
          </a:p>
          <a:p>
            <a:pPr lvl="1"/>
            <a:r>
              <a:rPr lang="en-GB" sz="2000" dirty="0" smtClean="0"/>
              <a:t>Clamped -0,2 to 0,2 bar (-2,9 to 2,9 psig)</a:t>
            </a:r>
          </a:p>
          <a:p>
            <a:pPr lvl="1"/>
            <a:r>
              <a:rPr lang="en-GB" sz="2000" dirty="0" smtClean="0"/>
              <a:t>Welded  -0,2 to 10 bar (-2,9 to 145 psig)</a:t>
            </a:r>
          </a:p>
          <a:p>
            <a:r>
              <a:rPr lang="en-GB" sz="2400" dirty="0" smtClean="0"/>
              <a:t>Narrow beam</a:t>
            </a:r>
          </a:p>
          <a:p>
            <a:pPr lvl="1"/>
            <a:r>
              <a:rPr lang="en-GB" sz="2000" dirty="0" smtClean="0"/>
              <a:t>Suitable in narrow tanks with </a:t>
            </a:r>
            <a:br>
              <a:rPr lang="en-GB" sz="2000" dirty="0" smtClean="0"/>
            </a:br>
            <a:r>
              <a:rPr lang="en-GB" sz="2000" dirty="0" smtClean="0"/>
              <a:t>internal structures</a:t>
            </a:r>
          </a:p>
        </p:txBody>
      </p:sp>
      <p:sp>
        <p:nvSpPr>
          <p:cNvPr id="297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055CA5-7118-45FE-82B1-CC670C5E992D}" type="slidenum">
              <a:rPr lang="en-GB" smtClean="0"/>
              <a:pPr/>
              <a:t>11</a:t>
            </a:fld>
            <a:endParaRPr lang="en-GB" smtClean="0"/>
          </a:p>
        </p:txBody>
      </p:sp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1268413"/>
            <a:ext cx="2814638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 rot="21153533">
            <a:off x="465138" y="4810125"/>
            <a:ext cx="845661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GB" sz="28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THE BEST ANTENNA FOR FREE PROPAGATION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L:\Raptor\Aftersales dept\Presentationer\Bilder\5900S_Horn_107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155700"/>
            <a:ext cx="2328862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0CB1D4-05F0-41DA-B680-B6D86132FA7A}" type="slidenum">
              <a:rPr lang="en-GB" smtClean="0"/>
              <a:pPr/>
              <a:t>12</a:t>
            </a:fld>
            <a:endParaRPr lang="en-GB" smtClean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Horn Antenna</a:t>
            </a:r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008563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Designed for</a:t>
            </a:r>
          </a:p>
          <a:p>
            <a:pPr lvl="1" eaLnBrk="1" hangingPunct="1"/>
            <a:r>
              <a:rPr lang="en-GB" sz="1800" dirty="0" smtClean="0"/>
              <a:t>8 -17 inch nozzles</a:t>
            </a:r>
          </a:p>
          <a:p>
            <a:pPr lvl="1" eaLnBrk="1" hangingPunct="1"/>
            <a:r>
              <a:rPr lang="en-GB" sz="1800" dirty="0" smtClean="0"/>
              <a:t>Fixed roof tanks</a:t>
            </a:r>
          </a:p>
          <a:p>
            <a:pPr eaLnBrk="1" hangingPunct="1"/>
            <a:r>
              <a:rPr lang="en-GB" sz="2000" dirty="0" smtClean="0"/>
              <a:t>Works on a variety of oil products and chemicals</a:t>
            </a:r>
          </a:p>
          <a:p>
            <a:pPr eaLnBrk="1" hangingPunct="1"/>
            <a:r>
              <a:rPr lang="en-GB" sz="2000" dirty="0" smtClean="0"/>
              <a:t>Flange</a:t>
            </a:r>
          </a:p>
          <a:p>
            <a:pPr lvl="1"/>
            <a:r>
              <a:rPr lang="en-GB" sz="1800" dirty="0" smtClean="0"/>
              <a:t>Horizontal flange</a:t>
            </a:r>
          </a:p>
          <a:p>
            <a:pPr lvl="1"/>
            <a:r>
              <a:rPr lang="en-GB" sz="1800" dirty="0" smtClean="0"/>
              <a:t>4° inclined flange</a:t>
            </a:r>
          </a:p>
          <a:p>
            <a:r>
              <a:rPr lang="en-GB" sz="2200" dirty="0" smtClean="0"/>
              <a:t>Plug-in installation on </a:t>
            </a:r>
            <a:br>
              <a:rPr lang="en-GB" sz="2200" dirty="0" smtClean="0"/>
            </a:br>
            <a:r>
              <a:rPr lang="en-GB" sz="2200" dirty="0" smtClean="0"/>
              <a:t>Rex 3920 antenna possible</a:t>
            </a:r>
          </a:p>
          <a:p>
            <a:pPr lvl="1"/>
            <a:r>
              <a:rPr lang="en-GB" sz="1800" dirty="0" smtClean="0"/>
              <a:t>Requires 5900S adapter</a:t>
            </a:r>
          </a:p>
          <a:p>
            <a:pPr lvl="1"/>
            <a:endParaRPr lang="en-GB" sz="1800" dirty="0" smtClean="0"/>
          </a:p>
          <a:p>
            <a:pPr lvl="1">
              <a:buFontTx/>
              <a:buNone/>
            </a:pPr>
            <a:endParaRPr lang="en-GB" sz="1800" dirty="0" smtClean="0"/>
          </a:p>
        </p:txBody>
      </p:sp>
      <p:sp>
        <p:nvSpPr>
          <p:cNvPr id="30726" name="Text Box 40"/>
          <p:cNvSpPr txBox="1">
            <a:spLocks noChangeArrowheads="1"/>
          </p:cNvSpPr>
          <p:nvPr/>
        </p:nvSpPr>
        <p:spPr bwMode="auto">
          <a:xfrm>
            <a:off x="5091113" y="2740025"/>
            <a:ext cx="1373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/>
              <a:t>New Adapter</a:t>
            </a:r>
          </a:p>
        </p:txBody>
      </p:sp>
      <p:sp>
        <p:nvSpPr>
          <p:cNvPr id="30727" name="Line 41"/>
          <p:cNvSpPr>
            <a:spLocks noChangeShapeType="1"/>
          </p:cNvSpPr>
          <p:nvPr/>
        </p:nvSpPr>
        <p:spPr bwMode="auto">
          <a:xfrm>
            <a:off x="6376988" y="2882900"/>
            <a:ext cx="93186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Horn Antenna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4360863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Measuring range</a:t>
            </a:r>
          </a:p>
          <a:p>
            <a:pPr lvl="1" eaLnBrk="1" hangingPunct="1"/>
            <a:r>
              <a:rPr lang="en-GB" sz="1600" dirty="0" smtClean="0"/>
              <a:t>0.8 to 20 m (2.6 to 65 ft)  standard</a:t>
            </a:r>
          </a:p>
          <a:p>
            <a:pPr lvl="1" eaLnBrk="1" hangingPunct="1"/>
            <a:r>
              <a:rPr lang="en-GB" sz="1600" dirty="0" smtClean="0"/>
              <a:t>0.5 to 30 m (1.6 to &gt;100 ft) possible. </a:t>
            </a:r>
          </a:p>
          <a:p>
            <a:pPr eaLnBrk="1" hangingPunct="1"/>
            <a:r>
              <a:rPr lang="en-GB" sz="2000" dirty="0" smtClean="0"/>
              <a:t>Pressure range</a:t>
            </a:r>
          </a:p>
          <a:p>
            <a:pPr lvl="1" eaLnBrk="1" hangingPunct="1"/>
            <a:r>
              <a:rPr lang="en-GB" sz="1600" dirty="0" smtClean="0"/>
              <a:t>-0.2 to 2 bar (-2.9 to 29 psig)</a:t>
            </a:r>
          </a:p>
          <a:p>
            <a:pPr eaLnBrk="1" hangingPunct="1"/>
            <a:r>
              <a:rPr lang="en-GB" sz="2000" dirty="0" smtClean="0"/>
              <a:t>Installation</a:t>
            </a:r>
          </a:p>
          <a:p>
            <a:pPr lvl="1" eaLnBrk="1" hangingPunct="1"/>
            <a:r>
              <a:rPr lang="en-GB" sz="1800" dirty="0" smtClean="0"/>
              <a:t>Linear polarization for </a:t>
            </a:r>
            <a:br>
              <a:rPr lang="en-GB" sz="1800" dirty="0" smtClean="0"/>
            </a:br>
            <a:r>
              <a:rPr lang="en-GB" sz="1800" dirty="0" smtClean="0"/>
              <a:t>2-in-1 technique</a:t>
            </a:r>
          </a:p>
          <a:p>
            <a:pPr lvl="1" eaLnBrk="1" hangingPunct="1"/>
            <a:r>
              <a:rPr lang="en-GB" sz="1800" dirty="0" smtClean="0"/>
              <a:t>15° beam angle</a:t>
            </a:r>
          </a:p>
          <a:p>
            <a:pPr lvl="1" eaLnBrk="1" hangingPunct="1"/>
            <a:r>
              <a:rPr lang="en-GB" sz="1800" dirty="0" smtClean="0"/>
              <a:t>Requirements for orientation on tank </a:t>
            </a:r>
          </a:p>
        </p:txBody>
      </p:sp>
      <p:sp>
        <p:nvSpPr>
          <p:cNvPr id="317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AAF36A-062A-43D8-8360-780401CD19CA}" type="slidenum">
              <a:rPr lang="en-GB" smtClean="0"/>
              <a:pPr/>
              <a:t>13</a:t>
            </a:fld>
            <a:endParaRPr lang="en-GB" smtClean="0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825" y="3502025"/>
            <a:ext cx="2363788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0413" y="1196975"/>
            <a:ext cx="1687512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6950" y="4581525"/>
            <a:ext cx="156527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13" descr="L:\Raptor\Aftersales dept\Presentationer\Bilder\5900S_Horn_107_Labe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7900" y="1196975"/>
            <a:ext cx="156368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I:\GSS\KURS\Presentationer\Bilder\5900S_LPG_LNG_020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1268760"/>
            <a:ext cx="1484386" cy="4242148"/>
          </a:xfrm>
          <a:prstGeom prst="rect">
            <a:avLst/>
          </a:prstGeom>
          <a:noFill/>
        </p:spPr>
      </p:pic>
      <p:sp>
        <p:nvSpPr>
          <p:cNvPr id="327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AD0712-CB64-4BAF-9872-971A41DB361C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LPG/LNG</a:t>
            </a:r>
          </a:p>
        </p:txBody>
      </p:sp>
      <p:sp>
        <p:nvSpPr>
          <p:cNvPr id="3277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656263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Designed for </a:t>
            </a:r>
          </a:p>
          <a:p>
            <a:pPr lvl="1" eaLnBrk="1" hangingPunct="1"/>
            <a:r>
              <a:rPr lang="en-GB" sz="1600" dirty="0" smtClean="0"/>
              <a:t>Liquefied gas in LPG/LNG tanks</a:t>
            </a:r>
          </a:p>
          <a:p>
            <a:pPr lvl="1" eaLnBrk="1" hangingPunct="1"/>
            <a:r>
              <a:rPr lang="en-GB" sz="1600" smtClean="0"/>
              <a:t>4” </a:t>
            </a:r>
            <a:r>
              <a:rPr lang="en-GB" sz="1600" dirty="0" smtClean="0"/>
              <a:t>still-pipes </a:t>
            </a:r>
            <a:r>
              <a:rPr lang="en-GB" sz="1600" dirty="0" err="1" smtClean="0"/>
              <a:t>sch</a:t>
            </a:r>
            <a:r>
              <a:rPr lang="en-GB" sz="1600" dirty="0" smtClean="0"/>
              <a:t> 10 or 40 </a:t>
            </a:r>
          </a:p>
          <a:p>
            <a:pPr lvl="1" eaLnBrk="1" hangingPunct="1"/>
            <a:r>
              <a:rPr lang="en-GB" sz="1600" dirty="0" smtClean="0"/>
              <a:t>100 mm still-pipes</a:t>
            </a:r>
          </a:p>
          <a:p>
            <a:pPr eaLnBrk="1" hangingPunct="1"/>
            <a:r>
              <a:rPr lang="en-GB" sz="2000" dirty="0" smtClean="0"/>
              <a:t>Quartz/Ceramic window as pressure sealing</a:t>
            </a:r>
          </a:p>
          <a:p>
            <a:pPr eaLnBrk="1" hangingPunct="1"/>
            <a:r>
              <a:rPr lang="en-GB" sz="2000" dirty="0" smtClean="0"/>
              <a:t>Verification pin function</a:t>
            </a:r>
          </a:p>
          <a:p>
            <a:pPr eaLnBrk="1" hangingPunct="1"/>
            <a:r>
              <a:rPr lang="en-GB" sz="2000" dirty="0" smtClean="0"/>
              <a:t>Optional</a:t>
            </a:r>
          </a:p>
          <a:p>
            <a:pPr lvl="1" eaLnBrk="1" hangingPunct="1"/>
            <a:r>
              <a:rPr lang="en-GB" sz="1600" dirty="0" smtClean="0"/>
              <a:t>Ball valve, fire-proof </a:t>
            </a:r>
          </a:p>
          <a:p>
            <a:pPr lvl="1" eaLnBrk="1" hangingPunct="1"/>
            <a:r>
              <a:rPr lang="en-GB" sz="1600" dirty="0" smtClean="0"/>
              <a:t>Rosemount 2051 Pressure sensor</a:t>
            </a:r>
          </a:p>
          <a:p>
            <a:pPr eaLnBrk="1" hangingPunct="1"/>
            <a:r>
              <a:rPr lang="en-GB" sz="2000" dirty="0" smtClean="0"/>
              <a:t>Flange available in six versions</a:t>
            </a:r>
          </a:p>
          <a:p>
            <a:pPr lvl="1" eaLnBrk="1" hangingPunct="1"/>
            <a:r>
              <a:rPr lang="en-GB" sz="1600" dirty="0" smtClean="0"/>
              <a:t>4 in. class 150, class 300</a:t>
            </a:r>
          </a:p>
          <a:p>
            <a:pPr lvl="1" eaLnBrk="1" hangingPunct="1"/>
            <a:r>
              <a:rPr lang="en-GB" sz="1600" dirty="0" smtClean="0"/>
              <a:t>6 in. class 150, class 300</a:t>
            </a:r>
          </a:p>
          <a:p>
            <a:pPr lvl="1" eaLnBrk="1" hangingPunct="1"/>
            <a:r>
              <a:rPr lang="en-GB" sz="1600" dirty="0" smtClean="0"/>
              <a:t>8 in. class 150, class 300</a:t>
            </a:r>
            <a:endParaRPr lang="en-GB" sz="2000" dirty="0" smtClean="0"/>
          </a:p>
        </p:txBody>
      </p:sp>
      <p:sp>
        <p:nvSpPr>
          <p:cNvPr id="32775" name="Text Box 40"/>
          <p:cNvSpPr txBox="1">
            <a:spLocks noChangeArrowheads="1"/>
          </p:cNvSpPr>
          <p:nvPr/>
        </p:nvSpPr>
        <p:spPr bwMode="auto">
          <a:xfrm>
            <a:off x="5940425" y="1844675"/>
            <a:ext cx="1373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/>
              <a:t>New Adapter</a:t>
            </a:r>
          </a:p>
        </p:txBody>
      </p:sp>
      <p:sp>
        <p:nvSpPr>
          <p:cNvPr id="32776" name="Line 41"/>
          <p:cNvSpPr>
            <a:spLocks noChangeShapeType="1"/>
          </p:cNvSpPr>
          <p:nvPr/>
        </p:nvSpPr>
        <p:spPr bwMode="auto">
          <a:xfrm>
            <a:off x="7164388" y="2060575"/>
            <a:ext cx="575964" cy="4323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13313" name="Picture 1" descr="I:\GSS\KURS\Presentationer\Bilder\JPG Low Res\retusch\5900S_LPG_LNG-07_cropp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996952"/>
            <a:ext cx="2569306" cy="304978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CCE835-018F-465E-81BF-E70271F78991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LPG/LNG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872163" cy="5318125"/>
          </a:xfrm>
        </p:spPr>
        <p:txBody>
          <a:bodyPr/>
          <a:lstStyle/>
          <a:p>
            <a:pPr eaLnBrk="1" hangingPunct="1"/>
            <a:r>
              <a:rPr lang="en-GB" sz="2000" dirty="0" smtClean="0"/>
              <a:t>On line verification</a:t>
            </a:r>
          </a:p>
          <a:p>
            <a:pPr lvl="1" eaLnBrk="1" hangingPunct="1"/>
            <a:r>
              <a:rPr lang="en-GB" sz="1600" dirty="0" smtClean="0"/>
              <a:t>Auto/manual configuration</a:t>
            </a:r>
          </a:p>
          <a:p>
            <a:pPr eaLnBrk="1" hangingPunct="1"/>
            <a:r>
              <a:rPr lang="en-GB" sz="2000" dirty="0" smtClean="0"/>
              <a:t>Still-pipe requirement changed</a:t>
            </a:r>
          </a:p>
          <a:p>
            <a:pPr lvl="1" eaLnBrk="1" hangingPunct="1"/>
            <a:r>
              <a:rPr lang="en-GB" sz="1600" dirty="0" smtClean="0"/>
              <a:t>Verification pin oriented 90° from line </a:t>
            </a:r>
            <a:br>
              <a:rPr lang="en-GB" sz="1600" dirty="0" smtClean="0"/>
            </a:br>
            <a:r>
              <a:rPr lang="en-GB" sz="1600" dirty="0" smtClean="0"/>
              <a:t>of equalization holes</a:t>
            </a:r>
          </a:p>
          <a:p>
            <a:pPr lvl="1" eaLnBrk="1" hangingPunct="1"/>
            <a:r>
              <a:rPr lang="en-GB" sz="1600" dirty="0" smtClean="0"/>
              <a:t>Pin length = ½ pipe diameter</a:t>
            </a:r>
          </a:p>
          <a:p>
            <a:pPr lvl="1" eaLnBrk="1" hangingPunct="1"/>
            <a:r>
              <a:rPr lang="en-GB" sz="1600" dirty="0" smtClean="0"/>
              <a:t>Pin position above max product level</a:t>
            </a:r>
          </a:p>
          <a:p>
            <a:pPr lvl="1" eaLnBrk="1" hangingPunct="1"/>
            <a:r>
              <a:rPr lang="en-GB" sz="1600" dirty="0" smtClean="0"/>
              <a:t>Pin position 1.0 to 2.5 meter below flange</a:t>
            </a:r>
          </a:p>
          <a:p>
            <a:pPr eaLnBrk="1" hangingPunct="1"/>
            <a:r>
              <a:rPr lang="en-GB" sz="2000" dirty="0" smtClean="0"/>
              <a:t>Deflection plate</a:t>
            </a:r>
          </a:p>
          <a:p>
            <a:pPr lvl="1" eaLnBrk="1" hangingPunct="1"/>
            <a:r>
              <a:rPr lang="en-GB" sz="1600" dirty="0" smtClean="0"/>
              <a:t> verification ring at pipe end</a:t>
            </a:r>
          </a:p>
          <a:p>
            <a:pPr eaLnBrk="1" hangingPunct="1"/>
            <a:r>
              <a:rPr lang="en-GB" sz="2000" dirty="0" smtClean="0"/>
              <a:t>Retrofit</a:t>
            </a:r>
          </a:p>
          <a:p>
            <a:pPr lvl="1"/>
            <a:r>
              <a:rPr lang="en-GB" sz="1600" dirty="0" smtClean="0"/>
              <a:t>Yes, possible to install on Rex 3960 antennas</a:t>
            </a:r>
            <a:br>
              <a:rPr lang="en-GB" sz="1600" dirty="0" smtClean="0"/>
            </a:br>
            <a:r>
              <a:rPr lang="en-GB" sz="1600" dirty="0" smtClean="0"/>
              <a:t>(with still-pipe according to Rex spec) </a:t>
            </a:r>
          </a:p>
          <a:p>
            <a:pPr lvl="1"/>
            <a:r>
              <a:rPr lang="en-GB" sz="1600" dirty="0" smtClean="0"/>
              <a:t>Requires change of pressure sensor</a:t>
            </a:r>
          </a:p>
          <a:p>
            <a:pPr lvl="1"/>
            <a:r>
              <a:rPr lang="en-GB" sz="1600" dirty="0" smtClean="0"/>
              <a:t>Verification on tank possible</a:t>
            </a:r>
          </a:p>
          <a:p>
            <a:pPr lvl="2"/>
            <a:r>
              <a:rPr lang="en-GB" sz="1400" dirty="0" smtClean="0"/>
              <a:t>Requires manual rotation of 5900S transmitter head.</a:t>
            </a:r>
          </a:p>
          <a:p>
            <a:pPr lvl="1">
              <a:buFontTx/>
              <a:buNone/>
            </a:pPr>
            <a:endParaRPr lang="en-GB" sz="1600" dirty="0" smtClean="0"/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125" y="1196975"/>
            <a:ext cx="17653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 Box 40"/>
          <p:cNvSpPr txBox="1">
            <a:spLocks noChangeArrowheads="1"/>
          </p:cNvSpPr>
          <p:nvPr/>
        </p:nvSpPr>
        <p:spPr bwMode="auto">
          <a:xfrm>
            <a:off x="5292725" y="1557338"/>
            <a:ext cx="1511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200" b="1"/>
              <a:t>1000 - 2500 mm</a:t>
            </a:r>
          </a:p>
        </p:txBody>
      </p:sp>
      <p:sp>
        <p:nvSpPr>
          <p:cNvPr id="33799" name="Text Box 40"/>
          <p:cNvSpPr txBox="1">
            <a:spLocks noChangeArrowheads="1"/>
          </p:cNvSpPr>
          <p:nvPr/>
        </p:nvSpPr>
        <p:spPr bwMode="auto">
          <a:xfrm>
            <a:off x="8135938" y="1557338"/>
            <a:ext cx="1008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200" b="1"/>
              <a:t>Hole for</a:t>
            </a:r>
            <a:br>
              <a:rPr lang="en-GB" sz="1200" b="1"/>
            </a:br>
            <a:r>
              <a:rPr lang="en-GB" sz="1200" b="1"/>
              <a:t>verification</a:t>
            </a:r>
            <a:br>
              <a:rPr lang="en-GB" sz="1200" b="1"/>
            </a:br>
            <a:r>
              <a:rPr lang="en-GB" sz="1200" b="1"/>
              <a:t> pin</a:t>
            </a:r>
          </a:p>
        </p:txBody>
      </p:sp>
      <p:cxnSp>
        <p:nvCxnSpPr>
          <p:cNvPr id="33800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7772400" y="2205038"/>
            <a:ext cx="615950" cy="325437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8" name="Straight Connector 17"/>
          <p:cNvCxnSpPr/>
          <p:nvPr/>
        </p:nvCxnSpPr>
        <p:spPr bwMode="auto">
          <a:xfrm>
            <a:off x="6588125" y="2924175"/>
            <a:ext cx="1728788" cy="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7596188" y="2924175"/>
            <a:ext cx="15478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GB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Max product level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6588919" y="2709069"/>
            <a:ext cx="431800" cy="1588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5867400" y="2565400"/>
            <a:ext cx="10810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GB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&gt; 200 mm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84313"/>
            <a:ext cx="4505325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D350A5-7C13-4DB8-B258-506F41B6A447}" type="slidenum">
              <a:rPr lang="en-GB" smtClean="0"/>
              <a:pPr/>
              <a:t>16</a:t>
            </a:fld>
            <a:endParaRPr lang="en-GB" smtClean="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Hardware - Overview</a:t>
            </a:r>
          </a:p>
        </p:txBody>
      </p:sp>
      <p:sp>
        <p:nvSpPr>
          <p:cNvPr id="34821" name="Text Box 40"/>
          <p:cNvSpPr txBox="1">
            <a:spLocks noChangeArrowheads="1"/>
          </p:cNvSpPr>
          <p:nvPr/>
        </p:nvSpPr>
        <p:spPr bwMode="auto">
          <a:xfrm>
            <a:off x="6365032" y="1773238"/>
            <a:ext cx="25225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Weather protection</a:t>
            </a:r>
          </a:p>
        </p:txBody>
      </p:sp>
      <p:sp>
        <p:nvSpPr>
          <p:cNvPr id="34822" name="Line 41"/>
          <p:cNvSpPr>
            <a:spLocks noChangeShapeType="1"/>
          </p:cNvSpPr>
          <p:nvPr/>
        </p:nvSpPr>
        <p:spPr bwMode="auto">
          <a:xfrm flipH="1" flipV="1">
            <a:off x="4499720" y="1941513"/>
            <a:ext cx="18716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4823" name="Text Box 40"/>
          <p:cNvSpPr txBox="1">
            <a:spLocks noChangeArrowheads="1"/>
          </p:cNvSpPr>
          <p:nvPr/>
        </p:nvSpPr>
        <p:spPr bwMode="auto">
          <a:xfrm>
            <a:off x="6365032" y="2225675"/>
            <a:ext cx="252744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Cover (held by 4 screws)</a:t>
            </a:r>
          </a:p>
        </p:txBody>
      </p:sp>
      <p:sp>
        <p:nvSpPr>
          <p:cNvPr id="34824" name="Line 41"/>
          <p:cNvSpPr>
            <a:spLocks noChangeShapeType="1"/>
          </p:cNvSpPr>
          <p:nvPr/>
        </p:nvSpPr>
        <p:spPr bwMode="auto">
          <a:xfrm flipH="1">
            <a:off x="4715620" y="2395538"/>
            <a:ext cx="16557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4825" name="Text Box 40"/>
          <p:cNvSpPr txBox="1">
            <a:spLocks noChangeArrowheads="1"/>
          </p:cNvSpPr>
          <p:nvPr/>
        </p:nvSpPr>
        <p:spPr bwMode="auto">
          <a:xfrm>
            <a:off x="6365032" y="3521075"/>
            <a:ext cx="21574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Junction box cover</a:t>
            </a:r>
          </a:p>
        </p:txBody>
      </p:sp>
      <p:sp>
        <p:nvSpPr>
          <p:cNvPr id="34826" name="Line 41"/>
          <p:cNvSpPr>
            <a:spLocks noChangeShapeType="1"/>
          </p:cNvSpPr>
          <p:nvPr/>
        </p:nvSpPr>
        <p:spPr bwMode="auto">
          <a:xfrm flipH="1" flipV="1">
            <a:off x="5579220" y="3690938"/>
            <a:ext cx="7921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4827" name="Text Box 40"/>
          <p:cNvSpPr txBox="1">
            <a:spLocks noChangeArrowheads="1"/>
          </p:cNvSpPr>
          <p:nvPr/>
        </p:nvSpPr>
        <p:spPr bwMode="auto">
          <a:xfrm>
            <a:off x="5003999" y="5158408"/>
            <a:ext cx="28082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Cable entrance 2 x ½ in NPT</a:t>
            </a:r>
          </a:p>
        </p:txBody>
      </p:sp>
      <p:sp>
        <p:nvSpPr>
          <p:cNvPr id="34828" name="Line 41"/>
          <p:cNvSpPr>
            <a:spLocks noChangeShapeType="1"/>
          </p:cNvSpPr>
          <p:nvPr/>
        </p:nvSpPr>
        <p:spPr bwMode="auto">
          <a:xfrm flipH="1" flipV="1">
            <a:off x="3995936" y="4509120"/>
            <a:ext cx="1008063" cy="792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4829" name="Text Box 40"/>
          <p:cNvSpPr txBox="1">
            <a:spLocks noChangeArrowheads="1"/>
          </p:cNvSpPr>
          <p:nvPr/>
        </p:nvSpPr>
        <p:spPr bwMode="auto">
          <a:xfrm>
            <a:off x="3059857" y="5805488"/>
            <a:ext cx="28082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Waveguide nut</a:t>
            </a:r>
          </a:p>
        </p:txBody>
      </p:sp>
      <p:sp>
        <p:nvSpPr>
          <p:cNvPr id="34830" name="Line 41"/>
          <p:cNvSpPr>
            <a:spLocks noChangeShapeType="1"/>
          </p:cNvSpPr>
          <p:nvPr/>
        </p:nvSpPr>
        <p:spPr bwMode="auto">
          <a:xfrm flipH="1" flipV="1">
            <a:off x="3348112" y="5157788"/>
            <a:ext cx="431800" cy="7191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539553" y="3789040"/>
            <a:ext cx="14401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 dirty="0" smtClean="0"/>
              <a:t>Label</a:t>
            </a:r>
            <a:endParaRPr lang="en-GB" sz="1600" dirty="0"/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 flipV="1">
            <a:off x="1331640" y="3933056"/>
            <a:ext cx="12961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L:\Raptor\Aftersales dept\Presentationer\Bilder\5900S-interio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87900" y="1557338"/>
            <a:ext cx="4095750" cy="3705225"/>
          </a:xfrm>
          <a:noFill/>
        </p:spPr>
      </p:pic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Hardware - Interior</a:t>
            </a:r>
            <a:endParaRPr lang="en-GB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4505325" cy="45466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GB" sz="2400" dirty="0" smtClean="0"/>
              <a:t>The transmitter head electronics (THE) includes</a:t>
            </a:r>
            <a:endParaRPr lang="en-GB" sz="2000" dirty="0" smtClean="0"/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One or two radar level modules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Microwave port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Mounting frame. </a:t>
            </a:r>
          </a:p>
          <a:p>
            <a:pPr>
              <a:lnSpc>
                <a:spcPct val="80000"/>
              </a:lnSpc>
              <a:defRPr/>
            </a:pPr>
            <a:r>
              <a:rPr lang="en-GB" sz="2400" dirty="0" smtClean="0"/>
              <a:t>The Radar module Includes: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Microwave module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RM (Radar Module)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PM (Processor Module)</a:t>
            </a:r>
          </a:p>
          <a:p>
            <a:pPr lvl="1">
              <a:lnSpc>
                <a:spcPct val="80000"/>
              </a:lnSpc>
              <a:spcAft>
                <a:spcPct val="30000"/>
              </a:spcAft>
              <a:defRPr/>
            </a:pPr>
            <a:r>
              <a:rPr lang="en-GB" sz="1400" dirty="0" smtClean="0"/>
              <a:t>CM (Communication Module)</a:t>
            </a:r>
          </a:p>
          <a:p>
            <a:pPr marL="342900" lvl="1" indent="-342900">
              <a:lnSpc>
                <a:spcPct val="80000"/>
              </a:lnSpc>
              <a:buSzPct val="60000"/>
              <a:buFont typeface="Wingdings" pitchFamily="2" charset="2"/>
              <a:buChar char="l"/>
              <a:defRPr/>
            </a:pPr>
            <a:r>
              <a:rPr lang="en-GB" dirty="0" smtClean="0">
                <a:ea typeface="+mn-ea"/>
                <a:cs typeface="+mn-cs"/>
              </a:rPr>
              <a:t>Electronics is potted in plastic frames</a:t>
            </a:r>
            <a:endParaRPr lang="en-GB" sz="140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40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40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400" dirty="0"/>
          </a:p>
        </p:txBody>
      </p:sp>
      <p:sp>
        <p:nvSpPr>
          <p:cNvPr id="3584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A3C8ED-182F-4713-8A21-954F9E04BE95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35846" name="Line 5"/>
          <p:cNvSpPr>
            <a:spLocks noChangeShapeType="1"/>
          </p:cNvSpPr>
          <p:nvPr/>
        </p:nvSpPr>
        <p:spPr bwMode="auto">
          <a:xfrm>
            <a:off x="4716463" y="1628775"/>
            <a:ext cx="2735262" cy="936625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" name="Right Brace 6"/>
          <p:cNvSpPr/>
          <p:nvPr/>
        </p:nvSpPr>
        <p:spPr bwMode="auto">
          <a:xfrm>
            <a:off x="3059832" y="3140968"/>
            <a:ext cx="144016" cy="504056"/>
          </a:xfrm>
          <a:prstGeom prst="righ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000" y="32400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200" dirty="0" smtClean="0"/>
              <a:t>Assembled together</a:t>
            </a:r>
            <a:endParaRPr lang="sv-SE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Content Placeholder 12" descr="THE_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9917" t="9602" r="6284" b="16550"/>
          <a:stretch>
            <a:fillRect/>
          </a:stretch>
        </p:blipFill>
        <p:spPr>
          <a:xfrm>
            <a:off x="4667250" y="1143000"/>
            <a:ext cx="3405188" cy="4000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Hardware – Single THE overview</a:t>
            </a:r>
            <a:endParaRPr lang="en-US" dirty="0"/>
          </a:p>
        </p:txBody>
      </p:sp>
      <p:sp>
        <p:nvSpPr>
          <p:cNvPr id="32772" name="Text Placeholder 2"/>
          <p:cNvSpPr>
            <a:spLocks noGrp="1"/>
          </p:cNvSpPr>
          <p:nvPr>
            <p:ph type="body" sz="half" idx="1"/>
          </p:nvPr>
        </p:nvSpPr>
        <p:spPr>
          <a:xfrm>
            <a:off x="476250" y="1206500"/>
            <a:ext cx="4095750" cy="454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RM </a:t>
            </a:r>
            <a:r>
              <a:rPr lang="en-US" sz="1800" dirty="0" smtClean="0"/>
              <a:t>(Radar Module,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800" dirty="0" smtClean="0"/>
              <a:t>(includes Microwave module)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PM </a:t>
            </a:r>
            <a:r>
              <a:rPr lang="en-US" sz="1800" dirty="0" smtClean="0"/>
              <a:t>(Processor Module)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CM </a:t>
            </a:r>
            <a:r>
              <a:rPr lang="en-US" sz="1800" dirty="0" smtClean="0"/>
              <a:t>(Communication Module)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Microwave coax connector</a:t>
            </a:r>
            <a:br>
              <a:rPr lang="en-US" sz="2400" dirty="0" smtClean="0"/>
            </a:br>
            <a:r>
              <a:rPr lang="en-US" sz="1800" dirty="0" smtClean="0"/>
              <a:t>(connects RM and MW turnstile)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Microwave turnstile</a:t>
            </a:r>
            <a:br>
              <a:rPr lang="en-US" sz="2400" dirty="0" smtClean="0"/>
            </a:br>
            <a:r>
              <a:rPr lang="en-US" sz="1800" dirty="0" smtClean="0"/>
              <a:t>(mechanical connection to antenna)</a:t>
            </a: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1800" dirty="0" smtClean="0"/>
          </a:p>
          <a:p>
            <a:endParaRPr lang="en-US" sz="2400" dirty="0" smtClean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F687BB-5EE5-4A3F-B41B-5BEB636C7EAC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 flipH="1" flipV="1">
            <a:off x="6929438" y="3143250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8072438" y="3000375"/>
            <a:ext cx="714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RM</a:t>
            </a: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8072438" y="3286125"/>
            <a:ext cx="714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Coax</a:t>
            </a: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8072438" y="2581275"/>
            <a:ext cx="6429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CM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8072438" y="4143375"/>
            <a:ext cx="785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MW Turnstile</a:t>
            </a:r>
          </a:p>
        </p:txBody>
      </p:sp>
      <p:sp>
        <p:nvSpPr>
          <p:cNvPr id="17" name="Line 41"/>
          <p:cNvSpPr>
            <a:spLocks noChangeShapeType="1"/>
          </p:cNvSpPr>
          <p:nvPr/>
        </p:nvSpPr>
        <p:spPr bwMode="auto">
          <a:xfrm flipH="1" flipV="1">
            <a:off x="6500813" y="2928938"/>
            <a:ext cx="1571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8" name="Line 41"/>
          <p:cNvSpPr>
            <a:spLocks noChangeShapeType="1"/>
          </p:cNvSpPr>
          <p:nvPr/>
        </p:nvSpPr>
        <p:spPr bwMode="auto">
          <a:xfrm flipH="1" flipV="1">
            <a:off x="7286625" y="3429000"/>
            <a:ext cx="785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 flipH="1" flipV="1">
            <a:off x="7500938" y="4429125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" name="Line 41"/>
          <p:cNvSpPr>
            <a:spLocks noChangeShapeType="1"/>
          </p:cNvSpPr>
          <p:nvPr/>
        </p:nvSpPr>
        <p:spPr bwMode="auto">
          <a:xfrm flipH="1" flipV="1">
            <a:off x="6143625" y="2724150"/>
            <a:ext cx="1928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8072438" y="2795588"/>
            <a:ext cx="714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PM</a:t>
            </a:r>
          </a:p>
        </p:txBody>
      </p:sp>
      <p:sp>
        <p:nvSpPr>
          <p:cNvPr id="22" name="Up-Down Arrow 21"/>
          <p:cNvSpPr/>
          <p:nvPr/>
        </p:nvSpPr>
        <p:spPr bwMode="auto">
          <a:xfrm>
            <a:off x="6000760" y="5072074"/>
            <a:ext cx="785818" cy="1214446"/>
          </a:xfrm>
          <a:prstGeom prst="upDownArrow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Left">
              <a:rot lat="1080000" lon="3000000" rev="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µ~</a:t>
            </a: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5F37F5-8E77-470B-BE11-C8A9ECB44C46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Hardware - RLG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8207375" cy="1773238"/>
          </a:xfrm>
        </p:spPr>
        <p:txBody>
          <a:bodyPr/>
          <a:lstStyle/>
          <a:p>
            <a:pPr eaLnBrk="1" hangingPunct="1"/>
            <a:r>
              <a:rPr lang="en-US" sz="2400" smtClean="0"/>
              <a:t>RLG block diagram</a:t>
            </a:r>
          </a:p>
          <a:p>
            <a:pPr lvl="1" eaLnBrk="1" hangingPunct="1"/>
            <a:r>
              <a:rPr lang="en-US" sz="2000" smtClean="0"/>
              <a:t>Shows the internal connection of boards</a:t>
            </a:r>
          </a:p>
          <a:p>
            <a:pPr lvl="1" eaLnBrk="1" hangingPunct="1"/>
            <a:r>
              <a:rPr lang="en-US" sz="2000" smtClean="0"/>
              <a:t>Connection of power&amp;bus and MW connection to antenna</a:t>
            </a:r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0" y="2038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1000125" y="2544763"/>
          <a:ext cx="5551488" cy="3455987"/>
        </p:xfrm>
        <a:graphic>
          <a:graphicData uri="http://schemas.openxmlformats.org/presentationml/2006/ole">
            <p:oleObj spid="_x0000_s3074" name="Visio" r:id="rId4" imgW="4469425" imgH="2783352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5900S Radar Level Gauge</a:t>
            </a:r>
            <a:endParaRPr lang="en-GB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A571F4-B089-4374-9C93-F18A947D2774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20485" name="Oval 10"/>
          <p:cNvSpPr>
            <a:spLocks noChangeArrowheads="1"/>
          </p:cNvSpPr>
          <p:nvPr/>
        </p:nvSpPr>
        <p:spPr bwMode="auto">
          <a:xfrm>
            <a:off x="7667625" y="1268413"/>
            <a:ext cx="357188" cy="35718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20486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2708275"/>
            <a:ext cx="2970212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Content Placeholder 8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6521450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4th Generation of land based Tank Gauging</a:t>
            </a:r>
          </a:p>
          <a:p>
            <a:r>
              <a:rPr lang="en-GB" sz="2000" dirty="0" smtClean="0"/>
              <a:t>Re-use of radar and Tank gauging know-how</a:t>
            </a:r>
          </a:p>
          <a:p>
            <a:pPr lvl="1"/>
            <a:r>
              <a:rPr lang="en-GB" sz="1600" dirty="0" smtClean="0"/>
              <a:t>10 GHz FMCW Technology</a:t>
            </a:r>
          </a:p>
          <a:p>
            <a:pPr lvl="1"/>
            <a:r>
              <a:rPr lang="en-GB" sz="1600" dirty="0" smtClean="0"/>
              <a:t>Re-use existing Rex antennas (developed and </a:t>
            </a:r>
            <a:br>
              <a:rPr lang="en-GB" sz="1600" dirty="0" smtClean="0"/>
            </a:br>
            <a:r>
              <a:rPr lang="en-GB" sz="1600" dirty="0" smtClean="0"/>
              <a:t>improved over the last 20+years)</a:t>
            </a:r>
          </a:p>
          <a:p>
            <a:pPr lvl="2"/>
            <a:r>
              <a:rPr lang="en-GB" sz="1400" dirty="0" smtClean="0"/>
              <a:t>Drip-off design</a:t>
            </a:r>
          </a:p>
          <a:p>
            <a:pPr lvl="2"/>
            <a:r>
              <a:rPr lang="en-GB" sz="1400" dirty="0" smtClean="0"/>
              <a:t>Low-loss mode in pipes</a:t>
            </a:r>
          </a:p>
          <a:p>
            <a:pPr lvl="1"/>
            <a:r>
              <a:rPr lang="en-GB" sz="1600" dirty="0" smtClean="0"/>
              <a:t>Signal Processing optimized for </a:t>
            </a:r>
            <a:br>
              <a:rPr lang="en-GB" sz="1600" dirty="0" smtClean="0"/>
            </a:br>
            <a:r>
              <a:rPr lang="en-GB" sz="1600" dirty="0" smtClean="0"/>
              <a:t>hi-accuracy TG</a:t>
            </a:r>
          </a:p>
          <a:p>
            <a:pPr eaLnBrk="1" hangingPunct="1"/>
            <a:r>
              <a:rPr lang="en-GB" sz="2000" dirty="0" smtClean="0"/>
              <a:t>New and unique </a:t>
            </a:r>
            <a:r>
              <a:rPr lang="en-GB" sz="2000" b="1" dirty="0" smtClean="0"/>
              <a:t>patented</a:t>
            </a:r>
            <a:r>
              <a:rPr lang="en-GB" sz="2000" dirty="0" smtClean="0"/>
              <a:t> 2-in-1 solution</a:t>
            </a:r>
          </a:p>
          <a:p>
            <a:pPr eaLnBrk="1" hangingPunct="1"/>
            <a:r>
              <a:rPr lang="en-GB" sz="2000" dirty="0" smtClean="0"/>
              <a:t>2-wire </a:t>
            </a:r>
            <a:r>
              <a:rPr lang="en-GB" sz="2000" dirty="0" err="1" smtClean="0"/>
              <a:t>Tankbus</a:t>
            </a:r>
            <a:r>
              <a:rPr lang="en-GB" sz="2000" dirty="0" smtClean="0"/>
              <a:t> for power </a:t>
            </a:r>
            <a:br>
              <a:rPr lang="en-GB" sz="2000" dirty="0" smtClean="0"/>
            </a:br>
            <a:r>
              <a:rPr lang="en-GB" sz="2000" dirty="0" smtClean="0"/>
              <a:t>and communication </a:t>
            </a:r>
          </a:p>
          <a:p>
            <a:pPr eaLnBrk="1" hangingPunct="1"/>
            <a:r>
              <a:rPr lang="en-GB" sz="2000" dirty="0" smtClean="0"/>
              <a:t>Intrinsically safe / FISCO</a:t>
            </a:r>
          </a:p>
          <a:p>
            <a:pPr eaLnBrk="1" hangingPunct="1"/>
            <a:r>
              <a:rPr lang="en-GB" sz="2000" dirty="0" smtClean="0"/>
              <a:t>SIL 2 and SIL 3 with IEC 61508 certification</a:t>
            </a:r>
          </a:p>
          <a:p>
            <a:pPr>
              <a:buFont typeface="Wingdings" pitchFamily="2" charset="2"/>
              <a:buNone/>
            </a:pPr>
            <a:endParaRPr lang="en-GB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14B68A-C22C-4675-BFE9-7C48254B8790}" type="slidenum">
              <a:rPr lang="en-GB" smtClean="0"/>
              <a:pPr/>
              <a:t>20</a:t>
            </a:fld>
            <a:endParaRPr lang="en-GB" smtClean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594600" cy="723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Hardware - RLG - </a:t>
            </a:r>
            <a:r>
              <a:rPr lang="en-GB" dirty="0" smtClean="0"/>
              <a:t>2-in-1  </a:t>
            </a:r>
            <a:endParaRPr lang="en-GB" sz="3600" dirty="0" smtClean="0"/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4479925" y="1808163"/>
            <a:ext cx="1841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3994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1484313"/>
            <a:ext cx="195103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3789040"/>
            <a:ext cx="1951038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4572001" y="1750088"/>
            <a:ext cx="1296144" cy="1174856"/>
            <a:chOff x="4572000" y="1773238"/>
            <a:chExt cx="1368425" cy="1087437"/>
          </a:xfrm>
        </p:grpSpPr>
        <p:cxnSp>
          <p:nvCxnSpPr>
            <p:cNvPr id="14" name="Straight Connector 13"/>
            <p:cNvCxnSpPr/>
            <p:nvPr/>
          </p:nvCxnSpPr>
          <p:spPr bwMode="auto">
            <a:xfrm rot="10800000">
              <a:off x="4572000" y="2852738"/>
              <a:ext cx="360363" cy="0"/>
            </a:xfrm>
            <a:prstGeom prst="line">
              <a:avLst/>
            </a:prstGeom>
            <a:noFill/>
            <a:ln w="508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6200000" flipH="1">
              <a:off x="4392613" y="2312988"/>
              <a:ext cx="1087437" cy="7937"/>
            </a:xfrm>
            <a:prstGeom prst="line">
              <a:avLst/>
            </a:prstGeom>
            <a:noFill/>
            <a:ln w="508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4932363" y="1773238"/>
              <a:ext cx="1008062" cy="0"/>
            </a:xfrm>
            <a:prstGeom prst="line">
              <a:avLst/>
            </a:prstGeom>
            <a:noFill/>
            <a:ln w="508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8" name="Straight Connector 27"/>
          <p:cNvCxnSpPr/>
          <p:nvPr/>
        </p:nvCxnSpPr>
        <p:spPr bwMode="auto">
          <a:xfrm>
            <a:off x="4572000" y="4053922"/>
            <a:ext cx="1295400" cy="0"/>
          </a:xfrm>
          <a:prstGeom prst="line">
            <a:avLst/>
          </a:prstGeom>
          <a:noFill/>
          <a:ln w="508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994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4300" y="4037013"/>
            <a:ext cx="8731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" name="Straight Connector 46"/>
          <p:cNvCxnSpPr/>
          <p:nvPr/>
        </p:nvCxnSpPr>
        <p:spPr bwMode="auto">
          <a:xfrm rot="5400000">
            <a:off x="6372225" y="4221163"/>
            <a:ext cx="2305050" cy="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10800000">
            <a:off x="6948264" y="5373216"/>
            <a:ext cx="576486" cy="472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rot="10800000" flipV="1">
            <a:off x="6948488" y="3068638"/>
            <a:ext cx="576262" cy="7937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rot="10800000" flipV="1">
            <a:off x="7524750" y="4149725"/>
            <a:ext cx="215900" cy="635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1187450" y="2924175"/>
            <a:ext cx="504825" cy="1588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953" name="TextBox 58"/>
          <p:cNvSpPr txBox="1">
            <a:spLocks noChangeArrowheads="1"/>
          </p:cNvSpPr>
          <p:nvPr/>
        </p:nvSpPr>
        <p:spPr bwMode="auto">
          <a:xfrm>
            <a:off x="468313" y="2781300"/>
            <a:ext cx="1079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sz="1200"/>
              <a:t>TankBus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187450" y="4016375"/>
            <a:ext cx="504825" cy="1588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955" name="TextBox 61"/>
          <p:cNvSpPr txBox="1">
            <a:spLocks noChangeArrowheads="1"/>
          </p:cNvSpPr>
          <p:nvPr/>
        </p:nvSpPr>
        <p:spPr bwMode="auto">
          <a:xfrm>
            <a:off x="468313" y="3871913"/>
            <a:ext cx="10795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sz="1200"/>
              <a:t>TankBus</a:t>
            </a:r>
          </a:p>
        </p:txBody>
      </p:sp>
      <p:pic>
        <p:nvPicPr>
          <p:cNvPr id="3995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275" y="2708275"/>
            <a:ext cx="2894013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7" name="TextBox 28"/>
          <p:cNvSpPr txBox="1">
            <a:spLocks noChangeArrowheads="1"/>
          </p:cNvSpPr>
          <p:nvPr/>
        </p:nvSpPr>
        <p:spPr bwMode="auto">
          <a:xfrm>
            <a:off x="1692275" y="2492375"/>
            <a:ext cx="1727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sz="1000" b="1"/>
              <a:t>Terminal block 2-in-1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11560" y="3861048"/>
            <a:ext cx="5112568" cy="0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:\temp\5900_4000x4000_new_cutaway_Black_White_Color_v02.jpg"/>
          <p:cNvPicPr>
            <a:picLocks noChangeAspect="1" noChangeArrowheads="1"/>
          </p:cNvPicPr>
          <p:nvPr/>
        </p:nvPicPr>
        <p:blipFill>
          <a:blip r:embed="rId3" cstate="print"/>
          <a:srcRect l="16327" r="14285"/>
          <a:stretch>
            <a:fillRect/>
          </a:stretch>
        </p:blipFill>
        <p:spPr bwMode="auto">
          <a:xfrm>
            <a:off x="6156325" y="1700213"/>
            <a:ext cx="2797175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5900S 2-in-1 Radar Level Gauge</a:t>
            </a:r>
            <a:endParaRPr lang="en-GB" dirty="0"/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>
          <a:xfrm>
            <a:off x="539750" y="1196975"/>
            <a:ext cx="6448425" cy="4546600"/>
          </a:xfrm>
        </p:spPr>
        <p:txBody>
          <a:bodyPr/>
          <a:lstStyle/>
          <a:p>
            <a:r>
              <a:rPr lang="en-GB" sz="2400" dirty="0" smtClean="0"/>
              <a:t>Two </a:t>
            </a:r>
            <a:r>
              <a:rPr lang="en-GB" sz="2400" b="1" dirty="0" smtClean="0"/>
              <a:t>independent</a:t>
            </a:r>
            <a:r>
              <a:rPr lang="en-GB" sz="2400" dirty="0" smtClean="0"/>
              <a:t> and </a:t>
            </a:r>
            <a:r>
              <a:rPr lang="en-GB" sz="2400" b="1" dirty="0" smtClean="0"/>
              <a:t>continuous</a:t>
            </a:r>
            <a:r>
              <a:rPr lang="en-GB" sz="2400" dirty="0" smtClean="0"/>
              <a:t> level measurements on the same tank opening</a:t>
            </a:r>
          </a:p>
          <a:p>
            <a:pPr lvl="1"/>
            <a:r>
              <a:rPr lang="en-GB" sz="1800" dirty="0" smtClean="0"/>
              <a:t>Unique and patented solution</a:t>
            </a:r>
          </a:p>
          <a:p>
            <a:r>
              <a:rPr lang="en-GB" sz="2400" dirty="0" smtClean="0"/>
              <a:t>The same Rosemount 5900S gauge consists of:</a:t>
            </a:r>
          </a:p>
          <a:p>
            <a:pPr lvl="1"/>
            <a:r>
              <a:rPr lang="en-GB" sz="2000" dirty="0" smtClean="0"/>
              <a:t>Single Antenna</a:t>
            </a:r>
          </a:p>
          <a:p>
            <a:pPr lvl="1"/>
            <a:r>
              <a:rPr lang="en-GB" sz="2000" dirty="0" smtClean="0"/>
              <a:t>Single Enclosure</a:t>
            </a:r>
          </a:p>
          <a:p>
            <a:pPr lvl="1"/>
            <a:r>
              <a:rPr lang="en-GB" sz="2000" dirty="0" smtClean="0"/>
              <a:t>Two Separate Electronic Cassettes</a:t>
            </a:r>
          </a:p>
          <a:p>
            <a:pPr lvl="2"/>
            <a:r>
              <a:rPr lang="en-GB" sz="1600" dirty="0" smtClean="0"/>
              <a:t>Primary and secondary radar level unit</a:t>
            </a:r>
          </a:p>
          <a:p>
            <a:pPr lvl="2"/>
            <a:r>
              <a:rPr lang="en-GB" sz="1600" dirty="0" smtClean="0"/>
              <a:t>Each one is a complete radar level gauge unit </a:t>
            </a:r>
            <a:br>
              <a:rPr lang="en-GB" sz="1600" dirty="0" smtClean="0"/>
            </a:br>
            <a:r>
              <a:rPr lang="en-GB" sz="1600" dirty="0" smtClean="0"/>
              <a:t>that operates independently of the other</a:t>
            </a:r>
          </a:p>
          <a:p>
            <a:pPr lvl="2"/>
            <a:r>
              <a:rPr lang="en-GB" sz="1600" dirty="0" smtClean="0"/>
              <a:t>The units are </a:t>
            </a:r>
            <a:r>
              <a:rPr lang="en-GB" sz="1600" dirty="0" err="1" smtClean="0"/>
              <a:t>galvanically</a:t>
            </a:r>
            <a:r>
              <a:rPr lang="en-GB" sz="1600" dirty="0" smtClean="0"/>
              <a:t> separated</a:t>
            </a:r>
          </a:p>
          <a:p>
            <a:pPr lvl="2"/>
            <a:r>
              <a:rPr lang="en-GB" sz="1600" dirty="0" smtClean="0"/>
              <a:t>If one fails the other is unaffected</a:t>
            </a:r>
            <a:endParaRPr lang="en-GB" dirty="0" smtClean="0"/>
          </a:p>
          <a:p>
            <a:pPr lvl="1"/>
            <a:endParaRPr lang="en-GB" sz="1800" dirty="0" smtClean="0"/>
          </a:p>
        </p:txBody>
      </p:sp>
      <p:sp>
        <p:nvSpPr>
          <p:cNvPr id="368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D5A07B-26A2-4085-8723-4B1AA100B0E8}" type="slidenum">
              <a:rPr lang="en-GB" smtClean="0"/>
              <a:pPr/>
              <a:t>21</a:t>
            </a:fld>
            <a:endParaRPr lang="en-GB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469906" y="1114425"/>
            <a:ext cx="14144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</a:rPr>
              <a:t>Primary unit</a:t>
            </a:r>
          </a:p>
        </p:txBody>
      </p:sp>
      <p:sp>
        <p:nvSpPr>
          <p:cNvPr id="36871" name="TextBox 6"/>
          <p:cNvSpPr txBox="1">
            <a:spLocks noChangeArrowheads="1"/>
          </p:cNvSpPr>
          <p:nvPr/>
        </p:nvSpPr>
        <p:spPr bwMode="auto">
          <a:xfrm>
            <a:off x="7668344" y="1341438"/>
            <a:ext cx="1368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Secondary </a:t>
            </a:r>
          </a:p>
          <a:p>
            <a:r>
              <a:rPr lang="en-GB" sz="1800" dirty="0">
                <a:solidFill>
                  <a:schemeClr val="accent2"/>
                </a:solidFill>
              </a:rPr>
              <a:t>unit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 bwMode="auto">
          <a:xfrm rot="16200000" flipH="1">
            <a:off x="6865193" y="1797051"/>
            <a:ext cx="936625" cy="31115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873" name="Straight Arrow Connector 11"/>
          <p:cNvCxnSpPr>
            <a:cxnSpLocks noChangeShapeType="1"/>
          </p:cNvCxnSpPr>
          <p:nvPr/>
        </p:nvCxnSpPr>
        <p:spPr bwMode="auto">
          <a:xfrm rot="5400000">
            <a:off x="7596684" y="2060674"/>
            <a:ext cx="791567" cy="71834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3" cstate="print"/>
          <a:srcRect t="6117"/>
          <a:stretch>
            <a:fillRect/>
          </a:stretch>
        </p:blipFill>
        <p:spPr bwMode="auto">
          <a:xfrm>
            <a:off x="539750" y="1643063"/>
            <a:ext cx="67945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1" descr="C:\temp\5900_4000x4000_new_cutaway_Black_White_Color_v02.jpg"/>
          <p:cNvPicPr>
            <a:picLocks noChangeAspect="1" noChangeArrowheads="1"/>
          </p:cNvPicPr>
          <p:nvPr/>
        </p:nvPicPr>
        <p:blipFill>
          <a:blip r:embed="rId4" cstate="print"/>
          <a:srcRect l="16327" r="14285"/>
          <a:stretch>
            <a:fillRect/>
          </a:stretch>
        </p:blipFill>
        <p:spPr bwMode="auto">
          <a:xfrm>
            <a:off x="6573838" y="1341438"/>
            <a:ext cx="2398712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2-in-1 Radar Level Gauge: </a:t>
            </a:r>
            <a:br>
              <a:rPr lang="en-GB" smtClean="0"/>
            </a:br>
            <a:r>
              <a:rPr lang="en-GB" smtClean="0"/>
              <a:t>Measurement Data (example)</a:t>
            </a:r>
            <a:endParaRPr lang="en-GB"/>
          </a:p>
        </p:txBody>
      </p:sp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885F3E-14F1-414C-8C02-07DACE88A00B}" type="slidenum">
              <a:rPr lang="en-GB" smtClean="0"/>
              <a:pPr/>
              <a:t>22</a:t>
            </a:fld>
            <a:endParaRPr lang="en-GB" smtClean="0"/>
          </a:p>
        </p:txBody>
      </p:sp>
      <p:cxnSp>
        <p:nvCxnSpPr>
          <p:cNvPr id="12" name="Straight Arrow Connector 11"/>
          <p:cNvCxnSpPr/>
          <p:nvPr/>
        </p:nvCxnSpPr>
        <p:spPr bwMode="auto">
          <a:xfrm rot="10800000">
            <a:off x="5724525" y="1989138"/>
            <a:ext cx="1943100" cy="1587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895" name="Straight Arrow Connector 13"/>
          <p:cNvCxnSpPr>
            <a:cxnSpLocks noChangeShapeType="1"/>
          </p:cNvCxnSpPr>
          <p:nvPr/>
        </p:nvCxnSpPr>
        <p:spPr bwMode="auto">
          <a:xfrm rot="10800000" flipV="1">
            <a:off x="5724525" y="2349500"/>
            <a:ext cx="2160588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37896" name="TextBox 22"/>
          <p:cNvSpPr txBox="1">
            <a:spLocks noChangeArrowheads="1"/>
          </p:cNvSpPr>
          <p:nvPr/>
        </p:nvSpPr>
        <p:spPr bwMode="auto">
          <a:xfrm>
            <a:off x="6027738" y="2060575"/>
            <a:ext cx="8445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600">
                <a:solidFill>
                  <a:schemeClr val="accent2"/>
                </a:solidFill>
              </a:rPr>
              <a:t>RLG#2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7738" y="1700213"/>
            <a:ext cx="106521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</a:rPr>
              <a:t>RLG#1</a:t>
            </a:r>
          </a:p>
        </p:txBody>
      </p:sp>
      <p:sp>
        <p:nvSpPr>
          <p:cNvPr id="37898" name="TextBox 25"/>
          <p:cNvSpPr txBox="1">
            <a:spLocks noChangeArrowheads="1"/>
          </p:cNvSpPr>
          <p:nvPr/>
        </p:nvSpPr>
        <p:spPr bwMode="auto">
          <a:xfrm>
            <a:off x="2786063" y="6143625"/>
            <a:ext cx="36433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/>
              <a:t>Note: An offset between the two RLG’s have intentionally been added for illustrative purposes</a:t>
            </a:r>
          </a:p>
        </p:txBody>
      </p:sp>
      <p:pic>
        <p:nvPicPr>
          <p:cNvPr id="37899" name="Picture 6" descr="L:\Raptor\Övrigt\Field Trials\OilTanking, Texas City\Application Note\CIMG0763.JPG"/>
          <p:cNvPicPr>
            <a:picLocks noChangeAspect="1" noChangeArrowheads="1"/>
          </p:cNvPicPr>
          <p:nvPr/>
        </p:nvPicPr>
        <p:blipFill>
          <a:blip r:embed="rId5" cstate="print"/>
          <a:srcRect l="7527" t="8073" b="25723"/>
          <a:stretch>
            <a:fillRect/>
          </a:stretch>
        </p:blipFill>
        <p:spPr bwMode="auto">
          <a:xfrm>
            <a:off x="1612900" y="1268413"/>
            <a:ext cx="1863725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RLG_TerminalBlock_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57863" y="2852738"/>
            <a:ext cx="2917825" cy="2808287"/>
          </a:xfrm>
          <a:noFill/>
        </p:spPr>
      </p:pic>
      <p:sp>
        <p:nvSpPr>
          <p:cNvPr id="3891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6A93F9-1297-4927-AE34-3972186D48CE}" type="slidenum">
              <a:rPr lang="en-GB" smtClean="0"/>
              <a:pPr/>
              <a:t>23</a:t>
            </a:fld>
            <a:endParaRPr lang="en-GB" smtClean="0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Terminal Block 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000625" cy="4865688"/>
          </a:xfrm>
        </p:spPr>
        <p:txBody>
          <a:bodyPr/>
          <a:lstStyle/>
          <a:p>
            <a:pPr eaLnBrk="1" hangingPunct="1"/>
            <a:r>
              <a:rPr lang="en-GB" sz="2400" dirty="0" smtClean="0"/>
              <a:t>TB - Terminal block </a:t>
            </a:r>
          </a:p>
          <a:p>
            <a:pPr lvl="1" eaLnBrk="1" hangingPunct="1"/>
            <a:r>
              <a:rPr lang="en-GB" sz="2000" dirty="0" smtClean="0"/>
              <a:t>Power &amp; communication</a:t>
            </a:r>
          </a:p>
          <a:p>
            <a:pPr lvl="1" eaLnBrk="1" hangingPunct="1"/>
            <a:r>
              <a:rPr lang="en-GB" sz="2000" dirty="0" err="1" smtClean="0"/>
              <a:t>Overvoltage</a:t>
            </a:r>
            <a:r>
              <a:rPr lang="en-GB" sz="2000" dirty="0" smtClean="0"/>
              <a:t> &amp; EMI protection</a:t>
            </a:r>
          </a:p>
          <a:p>
            <a:pPr lvl="1" eaLnBrk="1" hangingPunct="1"/>
            <a:r>
              <a:rPr lang="en-GB" sz="2000" dirty="0" smtClean="0"/>
              <a:t>IS/FISCO </a:t>
            </a:r>
            <a:r>
              <a:rPr lang="en-GB" sz="2000" dirty="0" err="1" smtClean="0"/>
              <a:t>Tankbus</a:t>
            </a:r>
            <a:endParaRPr lang="en-GB" sz="2000" dirty="0" smtClean="0"/>
          </a:p>
          <a:p>
            <a:pPr lvl="1" eaLnBrk="1" hangingPunct="1"/>
            <a:r>
              <a:rPr lang="en-GB" sz="2000" dirty="0" smtClean="0"/>
              <a:t>Test connectors for field </a:t>
            </a:r>
            <a:r>
              <a:rPr lang="en-GB" sz="2000" dirty="0" err="1" smtClean="0"/>
              <a:t>communictor</a:t>
            </a:r>
            <a:endParaRPr lang="en-GB" sz="2000" dirty="0" smtClean="0"/>
          </a:p>
          <a:p>
            <a:pPr eaLnBrk="1" hangingPunct="1"/>
            <a:r>
              <a:rPr lang="en-GB" sz="2400" dirty="0" smtClean="0"/>
              <a:t>Different versions of TB</a:t>
            </a:r>
          </a:p>
          <a:p>
            <a:pPr lvl="1" eaLnBrk="1" hangingPunct="1"/>
            <a:r>
              <a:rPr lang="en-GB" sz="2000" dirty="0" smtClean="0"/>
              <a:t>1-in-1 (standard)</a:t>
            </a:r>
          </a:p>
          <a:p>
            <a:pPr lvl="1" eaLnBrk="1" hangingPunct="1"/>
            <a:r>
              <a:rPr lang="en-GB" sz="2000" dirty="0" smtClean="0"/>
              <a:t>2-in-1 </a:t>
            </a:r>
          </a:p>
          <a:p>
            <a:pPr lvl="1" eaLnBrk="1" hangingPunct="1"/>
            <a:r>
              <a:rPr lang="en-GB" sz="2000" dirty="0" smtClean="0"/>
              <a:t>SIL 2</a:t>
            </a:r>
          </a:p>
          <a:p>
            <a:pPr lvl="1" eaLnBrk="1" hangingPunct="1"/>
            <a:r>
              <a:rPr lang="en-GB" sz="2000" dirty="0" smtClean="0"/>
              <a:t>SIL 3</a:t>
            </a:r>
          </a:p>
          <a:p>
            <a:pPr lvl="1" eaLnBrk="1" hangingPunct="1"/>
            <a:endParaRPr lang="en-GB" sz="2000" dirty="0" smtClean="0"/>
          </a:p>
        </p:txBody>
      </p:sp>
      <p:sp>
        <p:nvSpPr>
          <p:cNvPr id="38918" name="Text Box 40"/>
          <p:cNvSpPr txBox="1">
            <a:spLocks noChangeArrowheads="1"/>
          </p:cNvSpPr>
          <p:nvPr/>
        </p:nvSpPr>
        <p:spPr bwMode="auto">
          <a:xfrm>
            <a:off x="7194550" y="1916113"/>
            <a:ext cx="1193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200"/>
              <a:t>Terminal block</a:t>
            </a:r>
          </a:p>
        </p:txBody>
      </p:sp>
      <p:sp>
        <p:nvSpPr>
          <p:cNvPr id="38919" name="Line 41"/>
          <p:cNvSpPr>
            <a:spLocks noChangeShapeType="1"/>
          </p:cNvSpPr>
          <p:nvPr/>
        </p:nvSpPr>
        <p:spPr bwMode="auto">
          <a:xfrm flipH="1" flipV="1">
            <a:off x="6588125" y="2060575"/>
            <a:ext cx="647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8920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1196975"/>
            <a:ext cx="1816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 descr="L:\Raptor\Aftersales dept\Presentationer\Bilder\Foton\5900_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175" y="1812925"/>
            <a:ext cx="5802313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956313-5633-48D4-B123-4DA967A69ECC}" type="slidenum">
              <a:rPr lang="en-GB" smtClean="0"/>
              <a:pPr/>
              <a:t>24</a:t>
            </a:fld>
            <a:endParaRPr lang="en-GB" smtClean="0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”Standard“ TB with termination</a:t>
            </a:r>
          </a:p>
        </p:txBody>
      </p:sp>
      <p:pic>
        <p:nvPicPr>
          <p:cNvPr id="40965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" y="1214438"/>
            <a:ext cx="1643063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1714500" y="3786188"/>
            <a:ext cx="2209800" cy="31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67" name="Line 8"/>
          <p:cNvSpPr>
            <a:spLocks noChangeShapeType="1"/>
          </p:cNvSpPr>
          <p:nvPr/>
        </p:nvSpPr>
        <p:spPr bwMode="auto">
          <a:xfrm flipV="1">
            <a:off x="1714500" y="2286000"/>
            <a:ext cx="0" cy="15001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1785938" y="3571875"/>
            <a:ext cx="2281237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69" name="Line 8"/>
          <p:cNvSpPr>
            <a:spLocks noChangeShapeType="1"/>
          </p:cNvSpPr>
          <p:nvPr/>
        </p:nvSpPr>
        <p:spPr bwMode="auto">
          <a:xfrm flipV="1">
            <a:off x="1785938" y="2286000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70" name="Line 8"/>
          <p:cNvSpPr>
            <a:spLocks noChangeShapeType="1"/>
          </p:cNvSpPr>
          <p:nvPr/>
        </p:nvSpPr>
        <p:spPr bwMode="auto">
          <a:xfrm flipV="1">
            <a:off x="4067175" y="3573463"/>
            <a:ext cx="0" cy="21431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71" name="Oval 39"/>
          <p:cNvSpPr>
            <a:spLocks noChangeArrowheads="1"/>
          </p:cNvSpPr>
          <p:nvPr/>
        </p:nvSpPr>
        <p:spPr bwMode="auto">
          <a:xfrm flipV="1">
            <a:off x="1428750" y="2997200"/>
            <a:ext cx="681038" cy="206375"/>
          </a:xfrm>
          <a:prstGeom prst="ellips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0972" name="Freeform 40"/>
          <p:cNvSpPr>
            <a:spLocks/>
          </p:cNvSpPr>
          <p:nvPr/>
        </p:nvSpPr>
        <p:spPr bwMode="auto">
          <a:xfrm flipV="1">
            <a:off x="2071688" y="2420938"/>
            <a:ext cx="3292475" cy="1439862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73" name="Freeform 38"/>
          <p:cNvSpPr>
            <a:spLocks/>
          </p:cNvSpPr>
          <p:nvPr/>
        </p:nvSpPr>
        <p:spPr bwMode="auto">
          <a:xfrm>
            <a:off x="4067175" y="3838575"/>
            <a:ext cx="708025" cy="742950"/>
          </a:xfrm>
          <a:custGeom>
            <a:avLst/>
            <a:gdLst>
              <a:gd name="T0" fmla="*/ 2147483647 w 446"/>
              <a:gd name="T1" fmla="*/ 0 h 468"/>
              <a:gd name="T2" fmla="*/ 2147483647 w 446"/>
              <a:gd name="T3" fmla="*/ 2147483647 h 468"/>
              <a:gd name="T4" fmla="*/ 2147483647 w 446"/>
              <a:gd name="T5" fmla="*/ 2147483647 h 468"/>
              <a:gd name="T6" fmla="*/ 2147483647 w 446"/>
              <a:gd name="T7" fmla="*/ 0 h 468"/>
              <a:gd name="T8" fmla="*/ 0 60000 65536"/>
              <a:gd name="T9" fmla="*/ 0 60000 65536"/>
              <a:gd name="T10" fmla="*/ 0 60000 65536"/>
              <a:gd name="T11" fmla="*/ 0 60000 65536"/>
              <a:gd name="T12" fmla="*/ 0 w 446"/>
              <a:gd name="T13" fmla="*/ 0 h 468"/>
              <a:gd name="T14" fmla="*/ 446 w 446"/>
              <a:gd name="T15" fmla="*/ 468 h 4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6" h="468">
                <a:moveTo>
                  <a:pt x="174" y="0"/>
                </a:moveTo>
                <a:cubicBezTo>
                  <a:pt x="87" y="147"/>
                  <a:pt x="0" y="295"/>
                  <a:pt x="38" y="363"/>
                </a:cubicBezTo>
                <a:cubicBezTo>
                  <a:pt x="76" y="431"/>
                  <a:pt x="356" y="468"/>
                  <a:pt x="401" y="408"/>
                </a:cubicBezTo>
                <a:cubicBezTo>
                  <a:pt x="446" y="348"/>
                  <a:pt x="333" y="0"/>
                  <a:pt x="310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 descr="L:\Raptor\Aftersales dept\Presentationer\Bilder\Foton\5900_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175" y="1812925"/>
            <a:ext cx="5802313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9" descr="I:\GSS\KURS\eLearning\Raptor System Overview\Bilder\2230_backlit co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288" y="1196975"/>
            <a:ext cx="10795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9CAEE4-FD63-4BEF-AF1C-FBC19ADC7522}" type="slidenum">
              <a:rPr lang="en-GB" smtClean="0"/>
              <a:pPr/>
              <a:t>25</a:t>
            </a:fld>
            <a:endParaRPr lang="en-GB" smtClean="0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“Standard“ TB with daisy chain </a:t>
            </a:r>
          </a:p>
        </p:txBody>
      </p:sp>
      <p:pic>
        <p:nvPicPr>
          <p:cNvPr id="41990" name="Picture 8" descr="2410_Tank_Hub_without_pipe_202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" y="1214438"/>
            <a:ext cx="1643063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Line 8"/>
          <p:cNvSpPr>
            <a:spLocks noChangeShapeType="1"/>
          </p:cNvSpPr>
          <p:nvPr/>
        </p:nvSpPr>
        <p:spPr bwMode="auto">
          <a:xfrm>
            <a:off x="1714500" y="3786188"/>
            <a:ext cx="2209800" cy="31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 flipV="1">
            <a:off x="1714500" y="2286000"/>
            <a:ext cx="0" cy="15001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>
            <a:off x="1785938" y="3571875"/>
            <a:ext cx="2281237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4" name="Line 8"/>
          <p:cNvSpPr>
            <a:spLocks noChangeShapeType="1"/>
          </p:cNvSpPr>
          <p:nvPr/>
        </p:nvSpPr>
        <p:spPr bwMode="auto">
          <a:xfrm flipV="1">
            <a:off x="1785938" y="2286000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5" name="Line 8"/>
          <p:cNvSpPr>
            <a:spLocks noChangeShapeType="1"/>
          </p:cNvSpPr>
          <p:nvPr/>
        </p:nvSpPr>
        <p:spPr bwMode="auto">
          <a:xfrm flipV="1">
            <a:off x="4067175" y="3573463"/>
            <a:ext cx="0" cy="21431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6" name="Oval 39"/>
          <p:cNvSpPr>
            <a:spLocks noChangeArrowheads="1"/>
          </p:cNvSpPr>
          <p:nvPr/>
        </p:nvSpPr>
        <p:spPr bwMode="auto">
          <a:xfrm flipV="1">
            <a:off x="1428750" y="2997200"/>
            <a:ext cx="681038" cy="206375"/>
          </a:xfrm>
          <a:prstGeom prst="ellips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997" name="Freeform 40"/>
          <p:cNvSpPr>
            <a:spLocks/>
          </p:cNvSpPr>
          <p:nvPr/>
        </p:nvSpPr>
        <p:spPr bwMode="auto">
          <a:xfrm flipV="1">
            <a:off x="2071688" y="2420938"/>
            <a:ext cx="3292475" cy="1439862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8" name="Line 8"/>
          <p:cNvSpPr>
            <a:spLocks noChangeShapeType="1"/>
          </p:cNvSpPr>
          <p:nvPr/>
        </p:nvSpPr>
        <p:spPr bwMode="auto">
          <a:xfrm flipV="1">
            <a:off x="5724525" y="3646488"/>
            <a:ext cx="0" cy="21431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999" name="Line 8"/>
          <p:cNvSpPr>
            <a:spLocks noChangeShapeType="1"/>
          </p:cNvSpPr>
          <p:nvPr/>
        </p:nvSpPr>
        <p:spPr bwMode="auto">
          <a:xfrm>
            <a:off x="5724525" y="3644900"/>
            <a:ext cx="2124075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2000" name="Line 8"/>
          <p:cNvSpPr>
            <a:spLocks noChangeShapeType="1"/>
          </p:cNvSpPr>
          <p:nvPr/>
        </p:nvSpPr>
        <p:spPr bwMode="auto">
          <a:xfrm flipV="1">
            <a:off x="7848600" y="2360613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2001" name="Line 8"/>
          <p:cNvSpPr>
            <a:spLocks noChangeShapeType="1"/>
          </p:cNvSpPr>
          <p:nvPr/>
        </p:nvSpPr>
        <p:spPr bwMode="auto">
          <a:xfrm>
            <a:off x="5867400" y="3860800"/>
            <a:ext cx="2052638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2002" name="Line 8"/>
          <p:cNvSpPr>
            <a:spLocks noChangeShapeType="1"/>
          </p:cNvSpPr>
          <p:nvPr/>
        </p:nvSpPr>
        <p:spPr bwMode="auto">
          <a:xfrm flipV="1">
            <a:off x="7920038" y="2360613"/>
            <a:ext cx="0" cy="1500187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2003" name="Oval 39"/>
          <p:cNvSpPr>
            <a:spLocks noChangeArrowheads="1"/>
          </p:cNvSpPr>
          <p:nvPr/>
        </p:nvSpPr>
        <p:spPr bwMode="auto">
          <a:xfrm flipV="1">
            <a:off x="7419975" y="2997200"/>
            <a:ext cx="681038" cy="206375"/>
          </a:xfrm>
          <a:prstGeom prst="ellips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2004" name="Freeform 40"/>
          <p:cNvSpPr>
            <a:spLocks/>
          </p:cNvSpPr>
          <p:nvPr/>
        </p:nvSpPr>
        <p:spPr bwMode="auto">
          <a:xfrm flipH="1" flipV="1">
            <a:off x="5364163" y="2420938"/>
            <a:ext cx="2055812" cy="1439862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5" descr="L:\Raptor\Aftersales dept\Presentationer\Bilder\Foton\5900_2-in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6288" y="1668463"/>
            <a:ext cx="53340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B50240-CEC4-41A2-A81B-3EE8269C00D1}" type="slidenum">
              <a:rPr lang="en-GB" smtClean="0"/>
              <a:pPr/>
              <a:t>26</a:t>
            </a:fld>
            <a:endParaRPr lang="en-GB" smtClean="0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“2-in-1” TB with single tank bus</a:t>
            </a:r>
          </a:p>
        </p:txBody>
      </p:sp>
      <p:pic>
        <p:nvPicPr>
          <p:cNvPr id="43013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" y="1214438"/>
            <a:ext cx="1643063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Line 8"/>
          <p:cNvSpPr>
            <a:spLocks noChangeShapeType="1"/>
          </p:cNvSpPr>
          <p:nvPr/>
        </p:nvSpPr>
        <p:spPr bwMode="auto">
          <a:xfrm>
            <a:off x="1692275" y="3789363"/>
            <a:ext cx="2016125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15" name="Line 8"/>
          <p:cNvSpPr>
            <a:spLocks noChangeShapeType="1"/>
          </p:cNvSpPr>
          <p:nvPr/>
        </p:nvSpPr>
        <p:spPr bwMode="auto">
          <a:xfrm flipV="1">
            <a:off x="1692275" y="2276475"/>
            <a:ext cx="0" cy="15128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1785938" y="3571875"/>
            <a:ext cx="2065337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 flipV="1">
            <a:off x="1785938" y="2286000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18" name="Line 8"/>
          <p:cNvSpPr>
            <a:spLocks noChangeShapeType="1"/>
          </p:cNvSpPr>
          <p:nvPr/>
        </p:nvSpPr>
        <p:spPr bwMode="auto">
          <a:xfrm flipV="1">
            <a:off x="3851275" y="3571875"/>
            <a:ext cx="0" cy="2174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19" name="Freeform 38"/>
          <p:cNvSpPr>
            <a:spLocks/>
          </p:cNvSpPr>
          <p:nvPr/>
        </p:nvSpPr>
        <p:spPr bwMode="auto">
          <a:xfrm>
            <a:off x="3863975" y="3765550"/>
            <a:ext cx="708025" cy="742950"/>
          </a:xfrm>
          <a:custGeom>
            <a:avLst/>
            <a:gdLst>
              <a:gd name="T0" fmla="*/ 2147483647 w 446"/>
              <a:gd name="T1" fmla="*/ 0 h 468"/>
              <a:gd name="T2" fmla="*/ 2147483647 w 446"/>
              <a:gd name="T3" fmla="*/ 2147483647 h 468"/>
              <a:gd name="T4" fmla="*/ 2147483647 w 446"/>
              <a:gd name="T5" fmla="*/ 2147483647 h 468"/>
              <a:gd name="T6" fmla="*/ 2147483647 w 446"/>
              <a:gd name="T7" fmla="*/ 0 h 468"/>
              <a:gd name="T8" fmla="*/ 0 60000 65536"/>
              <a:gd name="T9" fmla="*/ 0 60000 65536"/>
              <a:gd name="T10" fmla="*/ 0 60000 65536"/>
              <a:gd name="T11" fmla="*/ 0 60000 65536"/>
              <a:gd name="T12" fmla="*/ 0 w 446"/>
              <a:gd name="T13" fmla="*/ 0 h 468"/>
              <a:gd name="T14" fmla="*/ 446 w 446"/>
              <a:gd name="T15" fmla="*/ 468 h 4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6" h="468">
                <a:moveTo>
                  <a:pt x="174" y="0"/>
                </a:moveTo>
                <a:cubicBezTo>
                  <a:pt x="87" y="147"/>
                  <a:pt x="0" y="295"/>
                  <a:pt x="38" y="363"/>
                </a:cubicBezTo>
                <a:cubicBezTo>
                  <a:pt x="76" y="431"/>
                  <a:pt x="356" y="468"/>
                  <a:pt x="401" y="408"/>
                </a:cubicBezTo>
                <a:cubicBezTo>
                  <a:pt x="446" y="348"/>
                  <a:pt x="333" y="0"/>
                  <a:pt x="310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20" name="Freeform 22"/>
          <p:cNvSpPr>
            <a:spLocks/>
          </p:cNvSpPr>
          <p:nvPr/>
        </p:nvSpPr>
        <p:spPr bwMode="auto">
          <a:xfrm>
            <a:off x="4889500" y="3789363"/>
            <a:ext cx="692150" cy="1116012"/>
          </a:xfrm>
          <a:custGeom>
            <a:avLst/>
            <a:gdLst>
              <a:gd name="T0" fmla="*/ 112650 w 691944"/>
              <a:gd name="T1" fmla="*/ 0 h 1116039"/>
              <a:gd name="T2" fmla="*/ 49599 w 691944"/>
              <a:gd name="T3" fmla="*/ 834819 h 1116039"/>
              <a:gd name="T4" fmla="*/ 410197 w 691944"/>
              <a:gd name="T5" fmla="*/ 977567 h 1116039"/>
              <a:gd name="T6" fmla="*/ 672147 w 691944"/>
              <a:gd name="T7" fmla="*/ 9236 h 1116039"/>
              <a:gd name="T8" fmla="*/ 0 60000 65536"/>
              <a:gd name="T9" fmla="*/ 0 60000 65536"/>
              <a:gd name="T10" fmla="*/ 0 60000 65536"/>
              <a:gd name="T11" fmla="*/ 0 60000 65536"/>
              <a:gd name="T12" fmla="*/ 0 w 691944"/>
              <a:gd name="T13" fmla="*/ 0 h 1116039"/>
              <a:gd name="T14" fmla="*/ 691944 w 691944"/>
              <a:gd name="T15" fmla="*/ 1116039 h 11160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1944" h="1116039">
                <a:moveTo>
                  <a:pt x="111592" y="0"/>
                </a:moveTo>
                <a:cubicBezTo>
                  <a:pt x="16150" y="354830"/>
                  <a:pt x="0" y="672403"/>
                  <a:pt x="49119" y="835459"/>
                </a:cubicBezTo>
                <a:cubicBezTo>
                  <a:pt x="98239" y="998515"/>
                  <a:pt x="303533" y="1116039"/>
                  <a:pt x="406309" y="978335"/>
                </a:cubicBezTo>
                <a:cubicBezTo>
                  <a:pt x="509085" y="840631"/>
                  <a:pt x="691944" y="95442"/>
                  <a:pt x="665774" y="9236"/>
                </a:cubicBezTo>
              </a:path>
            </a:pathLst>
          </a:custGeom>
          <a:noFill/>
          <a:ln w="25400" cap="flat" cmpd="sng" algn="ctr">
            <a:solidFill>
              <a:srgbClr val="66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21" name="Freeform 23"/>
          <p:cNvSpPr>
            <a:spLocks/>
          </p:cNvSpPr>
          <p:nvPr/>
        </p:nvSpPr>
        <p:spPr bwMode="auto">
          <a:xfrm>
            <a:off x="5119688" y="3794125"/>
            <a:ext cx="676275" cy="1123950"/>
          </a:xfrm>
          <a:custGeom>
            <a:avLst/>
            <a:gdLst>
              <a:gd name="T0" fmla="*/ 7327 w 730964"/>
              <a:gd name="T1" fmla="*/ 0 h 1123451"/>
              <a:gd name="T2" fmla="*/ 24457 w 730964"/>
              <a:gd name="T3" fmla="*/ 987084 h 1123451"/>
              <a:gd name="T4" fmla="*/ 51881 w 730964"/>
              <a:gd name="T5" fmla="*/ 914626 h 1123451"/>
              <a:gd name="T6" fmla="*/ 49871 w 730964"/>
              <a:gd name="T7" fmla="*/ 9364 h 1123451"/>
              <a:gd name="T8" fmla="*/ 0 60000 65536"/>
              <a:gd name="T9" fmla="*/ 0 60000 65536"/>
              <a:gd name="T10" fmla="*/ 0 60000 65536"/>
              <a:gd name="T11" fmla="*/ 0 60000 65536"/>
              <a:gd name="T12" fmla="*/ 0 w 730964"/>
              <a:gd name="T13" fmla="*/ 0 h 1123451"/>
              <a:gd name="T14" fmla="*/ 730964 w 730964"/>
              <a:gd name="T15" fmla="*/ 1123451 h 1123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0964" h="1123451">
                <a:moveTo>
                  <a:pt x="95442" y="0"/>
                </a:moveTo>
                <a:cubicBezTo>
                  <a:pt x="0" y="354830"/>
                  <a:pt x="221879" y="822875"/>
                  <a:pt x="318604" y="973163"/>
                </a:cubicBezTo>
                <a:cubicBezTo>
                  <a:pt x="415329" y="1123451"/>
                  <a:pt x="620624" y="1062379"/>
                  <a:pt x="675794" y="901725"/>
                </a:cubicBezTo>
                <a:cubicBezTo>
                  <a:pt x="730964" y="741071"/>
                  <a:pt x="675794" y="95442"/>
                  <a:pt x="649624" y="9236"/>
                </a:cubicBezTo>
              </a:path>
            </a:pathLst>
          </a:custGeom>
          <a:noFill/>
          <a:ln w="25400" cap="flat" cmpd="sng" algn="ctr">
            <a:solidFill>
              <a:srgbClr val="66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3203575" y="3429000"/>
            <a:ext cx="215900" cy="504825"/>
          </a:xfrm>
          <a:prstGeom prst="ellipse">
            <a:avLst/>
          </a:prstGeom>
          <a:noFill/>
          <a:ln w="38100" algn="ctr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3023" name="TextBox 15"/>
          <p:cNvSpPr txBox="1">
            <a:spLocks noChangeArrowheads="1"/>
          </p:cNvSpPr>
          <p:nvPr/>
        </p:nvSpPr>
        <p:spPr bwMode="auto">
          <a:xfrm>
            <a:off x="611188" y="4221163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dirty="0"/>
              <a:t>Isolate cable screen</a:t>
            </a:r>
          </a:p>
        </p:txBody>
      </p:sp>
      <p:cxnSp>
        <p:nvCxnSpPr>
          <p:cNvPr id="18" name="Straight Arrow Connector 17"/>
          <p:cNvCxnSpPr>
            <a:endCxn id="43022" idx="3"/>
          </p:cNvCxnSpPr>
          <p:nvPr/>
        </p:nvCxnSpPr>
        <p:spPr bwMode="auto">
          <a:xfrm flipV="1">
            <a:off x="1979613" y="3859213"/>
            <a:ext cx="1255712" cy="506412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025" name="TextBox 15"/>
          <p:cNvSpPr txBox="1">
            <a:spLocks noChangeArrowheads="1"/>
          </p:cNvSpPr>
          <p:nvPr/>
        </p:nvSpPr>
        <p:spPr bwMode="auto">
          <a:xfrm>
            <a:off x="684213" y="5229225"/>
            <a:ext cx="143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/>
              <a:t>Terminate </a:t>
            </a:r>
          </a:p>
          <a:p>
            <a:r>
              <a:rPr lang="en-GB" sz="1400"/>
              <a:t>on</a:t>
            </a:r>
          </a:p>
        </p:txBody>
      </p:sp>
      <p:cxnSp>
        <p:nvCxnSpPr>
          <p:cNvPr id="43026" name="Straight Arrow Connector 18"/>
          <p:cNvCxnSpPr>
            <a:cxnSpLocks noChangeShapeType="1"/>
          </p:cNvCxnSpPr>
          <p:nvPr/>
        </p:nvCxnSpPr>
        <p:spPr bwMode="auto">
          <a:xfrm flipV="1">
            <a:off x="1908175" y="4365625"/>
            <a:ext cx="1974850" cy="9350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7308304" y="3573016"/>
            <a:ext cx="143986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dirty="0" smtClean="0"/>
              <a:t>Tank Bus for the second Radar Module </a:t>
            </a:r>
            <a:endParaRPr lang="en-GB" sz="14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rot="10800000" flipV="1">
            <a:off x="5796136" y="3789038"/>
            <a:ext cx="1656184" cy="288033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5" descr="L:\Raptor\Aftersales dept\Presentationer\Bilder\Foton\5900_2-in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6288" y="1668463"/>
            <a:ext cx="53340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7263" y="1152525"/>
            <a:ext cx="1668462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470EB0-CF1E-4F5F-8103-D27029D19F24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”2-in-1“TB with two tank buses</a:t>
            </a:r>
          </a:p>
        </p:txBody>
      </p:sp>
      <p:pic>
        <p:nvPicPr>
          <p:cNvPr id="44038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" y="1214438"/>
            <a:ext cx="1643063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Line 8"/>
          <p:cNvSpPr>
            <a:spLocks noChangeShapeType="1"/>
          </p:cNvSpPr>
          <p:nvPr/>
        </p:nvSpPr>
        <p:spPr bwMode="auto">
          <a:xfrm>
            <a:off x="1692275" y="3787775"/>
            <a:ext cx="2016125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 flipV="1">
            <a:off x="1692275" y="2276475"/>
            <a:ext cx="0" cy="15128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1" name="Line 8"/>
          <p:cNvSpPr>
            <a:spLocks noChangeShapeType="1"/>
          </p:cNvSpPr>
          <p:nvPr/>
        </p:nvSpPr>
        <p:spPr bwMode="auto">
          <a:xfrm>
            <a:off x="1785938" y="3571875"/>
            <a:ext cx="2065337" cy="15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2" name="Line 8"/>
          <p:cNvSpPr>
            <a:spLocks noChangeShapeType="1"/>
          </p:cNvSpPr>
          <p:nvPr/>
        </p:nvSpPr>
        <p:spPr bwMode="auto">
          <a:xfrm flipV="1">
            <a:off x="1785938" y="2286000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3" name="Line 8"/>
          <p:cNvSpPr>
            <a:spLocks noChangeShapeType="1"/>
          </p:cNvSpPr>
          <p:nvPr/>
        </p:nvSpPr>
        <p:spPr bwMode="auto">
          <a:xfrm flipV="1">
            <a:off x="3851275" y="3573463"/>
            <a:ext cx="6350" cy="2159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4" name="Line 8"/>
          <p:cNvSpPr>
            <a:spLocks noChangeShapeType="1"/>
          </p:cNvSpPr>
          <p:nvPr/>
        </p:nvSpPr>
        <p:spPr bwMode="auto">
          <a:xfrm flipH="1" flipV="1">
            <a:off x="5508625" y="3573463"/>
            <a:ext cx="0" cy="2159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5" name="Line 8"/>
          <p:cNvSpPr>
            <a:spLocks noChangeShapeType="1"/>
          </p:cNvSpPr>
          <p:nvPr/>
        </p:nvSpPr>
        <p:spPr bwMode="auto">
          <a:xfrm flipV="1">
            <a:off x="5508625" y="3573463"/>
            <a:ext cx="2951163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6" name="Line 8"/>
          <p:cNvSpPr>
            <a:spLocks noChangeShapeType="1"/>
          </p:cNvSpPr>
          <p:nvPr/>
        </p:nvSpPr>
        <p:spPr bwMode="auto">
          <a:xfrm flipV="1">
            <a:off x="8459788" y="2286000"/>
            <a:ext cx="0" cy="12858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7" name="Line 8"/>
          <p:cNvSpPr>
            <a:spLocks noChangeShapeType="1"/>
          </p:cNvSpPr>
          <p:nvPr/>
        </p:nvSpPr>
        <p:spPr bwMode="auto">
          <a:xfrm>
            <a:off x="5724525" y="3789363"/>
            <a:ext cx="2808288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8" name="Line 8"/>
          <p:cNvSpPr>
            <a:spLocks noChangeShapeType="1"/>
          </p:cNvSpPr>
          <p:nvPr/>
        </p:nvSpPr>
        <p:spPr bwMode="auto">
          <a:xfrm flipV="1">
            <a:off x="8532813" y="2276475"/>
            <a:ext cx="0" cy="151288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9" name="Freeform 38"/>
          <p:cNvSpPr>
            <a:spLocks/>
          </p:cNvSpPr>
          <p:nvPr/>
        </p:nvSpPr>
        <p:spPr bwMode="auto">
          <a:xfrm>
            <a:off x="3863975" y="3765550"/>
            <a:ext cx="708025" cy="742950"/>
          </a:xfrm>
          <a:custGeom>
            <a:avLst/>
            <a:gdLst>
              <a:gd name="T0" fmla="*/ 2147483647 w 446"/>
              <a:gd name="T1" fmla="*/ 0 h 468"/>
              <a:gd name="T2" fmla="*/ 2147483647 w 446"/>
              <a:gd name="T3" fmla="*/ 2147483647 h 468"/>
              <a:gd name="T4" fmla="*/ 2147483647 w 446"/>
              <a:gd name="T5" fmla="*/ 2147483647 h 468"/>
              <a:gd name="T6" fmla="*/ 2147483647 w 446"/>
              <a:gd name="T7" fmla="*/ 0 h 468"/>
              <a:gd name="T8" fmla="*/ 0 60000 65536"/>
              <a:gd name="T9" fmla="*/ 0 60000 65536"/>
              <a:gd name="T10" fmla="*/ 0 60000 65536"/>
              <a:gd name="T11" fmla="*/ 0 60000 65536"/>
              <a:gd name="T12" fmla="*/ 0 w 446"/>
              <a:gd name="T13" fmla="*/ 0 h 468"/>
              <a:gd name="T14" fmla="*/ 446 w 446"/>
              <a:gd name="T15" fmla="*/ 468 h 4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6" h="468">
                <a:moveTo>
                  <a:pt x="174" y="0"/>
                </a:moveTo>
                <a:cubicBezTo>
                  <a:pt x="87" y="147"/>
                  <a:pt x="0" y="295"/>
                  <a:pt x="38" y="363"/>
                </a:cubicBezTo>
                <a:cubicBezTo>
                  <a:pt x="76" y="431"/>
                  <a:pt x="356" y="468"/>
                  <a:pt x="401" y="408"/>
                </a:cubicBezTo>
                <a:cubicBezTo>
                  <a:pt x="446" y="348"/>
                  <a:pt x="333" y="0"/>
                  <a:pt x="310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0" name="TextBox 15"/>
          <p:cNvSpPr txBox="1">
            <a:spLocks noChangeArrowheads="1"/>
          </p:cNvSpPr>
          <p:nvPr/>
        </p:nvSpPr>
        <p:spPr bwMode="auto">
          <a:xfrm>
            <a:off x="684213" y="5229225"/>
            <a:ext cx="143986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/>
              <a:t>Primary bus Terminate </a:t>
            </a:r>
          </a:p>
          <a:p>
            <a:r>
              <a:rPr lang="en-GB" sz="1400"/>
              <a:t>on</a:t>
            </a:r>
          </a:p>
        </p:txBody>
      </p:sp>
      <p:cxnSp>
        <p:nvCxnSpPr>
          <p:cNvPr id="44051" name="Straight Arrow Connector 18"/>
          <p:cNvCxnSpPr>
            <a:cxnSpLocks noChangeShapeType="1"/>
          </p:cNvCxnSpPr>
          <p:nvPr/>
        </p:nvCxnSpPr>
        <p:spPr bwMode="auto">
          <a:xfrm flipV="1">
            <a:off x="1908175" y="4365625"/>
            <a:ext cx="1974850" cy="9350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3203575" y="3429000"/>
            <a:ext cx="215900" cy="504825"/>
          </a:xfrm>
          <a:prstGeom prst="ellipse">
            <a:avLst/>
          </a:prstGeom>
          <a:noFill/>
          <a:ln w="38100" algn="ctr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6156176" y="3429000"/>
            <a:ext cx="215900" cy="504825"/>
          </a:xfrm>
          <a:prstGeom prst="ellipse">
            <a:avLst/>
          </a:prstGeom>
          <a:noFill/>
          <a:ln w="38100" algn="ctr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L:\Raptor\Aftersales dept\Presentationer\Bilder\Foton\5900_SIL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738" y="1412875"/>
            <a:ext cx="47910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6650" y="3714750"/>
            <a:ext cx="1863725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CB2014-9EDA-499C-9462-CD8AADFBC2C2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TB “SIL 2” Safety System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3424238" cy="2366963"/>
          </a:xfrm>
        </p:spPr>
        <p:txBody>
          <a:bodyPr/>
          <a:lstStyle/>
          <a:p>
            <a:pPr eaLnBrk="1" hangingPunct="1"/>
            <a:r>
              <a:rPr lang="en-GB" sz="2400" smtClean="0"/>
              <a:t>SIL </a:t>
            </a:r>
          </a:p>
          <a:p>
            <a:pPr lvl="1" eaLnBrk="1" hangingPunct="1"/>
            <a:r>
              <a:rPr lang="en-GB" sz="2000" smtClean="0"/>
              <a:t>SIL2 configuration</a:t>
            </a:r>
          </a:p>
          <a:p>
            <a:pPr lvl="1" eaLnBrk="1" hangingPunct="1"/>
            <a:r>
              <a:rPr lang="en-GB" sz="2000" smtClean="0"/>
              <a:t>Alarm connected to SIL relay in 2410 hub</a:t>
            </a:r>
          </a:p>
        </p:txBody>
      </p:sp>
      <p:sp>
        <p:nvSpPr>
          <p:cNvPr id="45063" name="Line 6"/>
          <p:cNvSpPr>
            <a:spLocks noChangeShapeType="1"/>
          </p:cNvSpPr>
          <p:nvPr/>
        </p:nvSpPr>
        <p:spPr bwMode="auto">
          <a:xfrm flipH="1">
            <a:off x="2643188" y="4929188"/>
            <a:ext cx="0" cy="30321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4" name="Line 7"/>
          <p:cNvSpPr>
            <a:spLocks noChangeShapeType="1"/>
          </p:cNvSpPr>
          <p:nvPr/>
        </p:nvSpPr>
        <p:spPr bwMode="auto">
          <a:xfrm flipV="1">
            <a:off x="2643188" y="5214938"/>
            <a:ext cx="2000250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2571750" y="5429250"/>
            <a:ext cx="2071688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>
            <a:off x="2571750" y="4929188"/>
            <a:ext cx="0" cy="51911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 flipH="1">
            <a:off x="4643438" y="3213100"/>
            <a:ext cx="720725" cy="200183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8" name="Line 11"/>
          <p:cNvSpPr>
            <a:spLocks noChangeShapeType="1"/>
          </p:cNvSpPr>
          <p:nvPr/>
        </p:nvSpPr>
        <p:spPr bwMode="auto">
          <a:xfrm flipH="1">
            <a:off x="4643438" y="3213100"/>
            <a:ext cx="865187" cy="221615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9" name="Line 22"/>
          <p:cNvSpPr>
            <a:spLocks noChangeShapeType="1"/>
          </p:cNvSpPr>
          <p:nvPr/>
        </p:nvSpPr>
        <p:spPr bwMode="auto">
          <a:xfrm>
            <a:off x="2500313" y="5000625"/>
            <a:ext cx="0" cy="785813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70" name="Line 23"/>
          <p:cNvSpPr>
            <a:spLocks noChangeShapeType="1"/>
          </p:cNvSpPr>
          <p:nvPr/>
        </p:nvSpPr>
        <p:spPr bwMode="auto">
          <a:xfrm flipV="1">
            <a:off x="2500313" y="5786438"/>
            <a:ext cx="2286000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71" name="Line 24"/>
          <p:cNvSpPr>
            <a:spLocks noChangeShapeType="1"/>
          </p:cNvSpPr>
          <p:nvPr/>
        </p:nvSpPr>
        <p:spPr bwMode="auto">
          <a:xfrm flipV="1">
            <a:off x="2428875" y="6000750"/>
            <a:ext cx="2500313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72" name="Line 25"/>
          <p:cNvSpPr>
            <a:spLocks noChangeShapeType="1"/>
          </p:cNvSpPr>
          <p:nvPr/>
        </p:nvSpPr>
        <p:spPr bwMode="auto">
          <a:xfrm>
            <a:off x="2428875" y="5000625"/>
            <a:ext cx="0" cy="100012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73" name="Line 26"/>
          <p:cNvSpPr>
            <a:spLocks noChangeShapeType="1"/>
          </p:cNvSpPr>
          <p:nvPr/>
        </p:nvSpPr>
        <p:spPr bwMode="auto">
          <a:xfrm flipH="1">
            <a:off x="4786313" y="3213100"/>
            <a:ext cx="1081087" cy="257333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74" name="Line 27"/>
          <p:cNvSpPr>
            <a:spLocks noChangeShapeType="1"/>
          </p:cNvSpPr>
          <p:nvPr/>
        </p:nvSpPr>
        <p:spPr bwMode="auto">
          <a:xfrm flipH="1">
            <a:off x="4929188" y="3213100"/>
            <a:ext cx="1082675" cy="278765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45075" name="Picture 4" descr="L:\Raptor\Aftersales dept\Presentationer\Bilder\Foton\SIL2_sky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57221">
            <a:off x="2900363" y="2730500"/>
            <a:ext cx="711200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L:\Raptor\Aftersales dept\Presentationer\Bilder\Foton\5900_SIL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738" y="1484313"/>
            <a:ext cx="4824412" cy="391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1563" y="4286250"/>
            <a:ext cx="1643062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E9F868-BAD7-465C-BB5D-BC0F36443187}" type="slidenum">
              <a:rPr lang="en-GB" smtClean="0"/>
              <a:pPr/>
              <a:t>29</a:t>
            </a:fld>
            <a:endParaRPr lang="en-GB" smtClean="0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04813"/>
            <a:ext cx="7594600" cy="7239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/>
              <a:t>TB “SIL 3” Safety System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3424238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SIL3 configuration</a:t>
            </a:r>
          </a:p>
          <a:p>
            <a:pPr lvl="1" eaLnBrk="1" hangingPunct="1"/>
            <a:r>
              <a:rPr lang="en-GB" sz="2000" smtClean="0"/>
              <a:t>Includes 2-in-1 option</a:t>
            </a:r>
          </a:p>
          <a:p>
            <a:pPr lvl="1" eaLnBrk="1" hangingPunct="1"/>
            <a:r>
              <a:rPr lang="en-GB" sz="2000" smtClean="0"/>
              <a:t>Alarm connected to SIL relay in 2410 hub</a:t>
            </a:r>
          </a:p>
          <a:p>
            <a:pPr lvl="1" eaLnBrk="1" hangingPunct="1"/>
            <a:r>
              <a:rPr lang="en-GB" sz="2000" smtClean="0"/>
              <a:t>Jumpers for the second RLG</a:t>
            </a:r>
          </a:p>
        </p:txBody>
      </p:sp>
      <p:sp>
        <p:nvSpPr>
          <p:cNvPr id="46087" name="Line 6"/>
          <p:cNvSpPr>
            <a:spLocks noChangeShapeType="1"/>
          </p:cNvSpPr>
          <p:nvPr/>
        </p:nvSpPr>
        <p:spPr bwMode="auto">
          <a:xfrm>
            <a:off x="2357438" y="5357813"/>
            <a:ext cx="0" cy="2317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88" name="Line 7"/>
          <p:cNvSpPr>
            <a:spLocks noChangeShapeType="1"/>
          </p:cNvSpPr>
          <p:nvPr/>
        </p:nvSpPr>
        <p:spPr bwMode="auto">
          <a:xfrm flipV="1">
            <a:off x="2357438" y="5572125"/>
            <a:ext cx="2071687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89" name="Line 8"/>
          <p:cNvSpPr>
            <a:spLocks noChangeShapeType="1"/>
          </p:cNvSpPr>
          <p:nvPr/>
        </p:nvSpPr>
        <p:spPr bwMode="auto">
          <a:xfrm flipV="1">
            <a:off x="2286000" y="5786438"/>
            <a:ext cx="2214563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>
            <a:off x="2286000" y="5357813"/>
            <a:ext cx="0" cy="4476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 flipH="1">
            <a:off x="4429125" y="3213100"/>
            <a:ext cx="1006475" cy="235902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2" name="Line 11"/>
          <p:cNvSpPr>
            <a:spLocks noChangeShapeType="1"/>
          </p:cNvSpPr>
          <p:nvPr/>
        </p:nvSpPr>
        <p:spPr bwMode="auto">
          <a:xfrm flipH="1">
            <a:off x="4500563" y="3213100"/>
            <a:ext cx="1079500" cy="257333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3" name="Line 22"/>
          <p:cNvSpPr>
            <a:spLocks noChangeShapeType="1"/>
          </p:cNvSpPr>
          <p:nvPr/>
        </p:nvSpPr>
        <p:spPr bwMode="auto">
          <a:xfrm>
            <a:off x="2214563" y="5373688"/>
            <a:ext cx="0" cy="8413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4" name="Line 23"/>
          <p:cNvSpPr>
            <a:spLocks noChangeShapeType="1"/>
          </p:cNvSpPr>
          <p:nvPr/>
        </p:nvSpPr>
        <p:spPr bwMode="auto">
          <a:xfrm flipV="1">
            <a:off x="2205038" y="6215063"/>
            <a:ext cx="2366962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5" name="Line 24"/>
          <p:cNvSpPr>
            <a:spLocks noChangeShapeType="1"/>
          </p:cNvSpPr>
          <p:nvPr/>
        </p:nvSpPr>
        <p:spPr bwMode="auto">
          <a:xfrm flipV="1">
            <a:off x="2133600" y="6429375"/>
            <a:ext cx="2581275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6" name="Line 25"/>
          <p:cNvSpPr>
            <a:spLocks noChangeShapeType="1"/>
          </p:cNvSpPr>
          <p:nvPr/>
        </p:nvSpPr>
        <p:spPr bwMode="auto">
          <a:xfrm>
            <a:off x="2143125" y="5373688"/>
            <a:ext cx="0" cy="1055687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7" name="Line 26"/>
          <p:cNvSpPr>
            <a:spLocks noChangeShapeType="1"/>
          </p:cNvSpPr>
          <p:nvPr/>
        </p:nvSpPr>
        <p:spPr bwMode="auto">
          <a:xfrm flipH="1">
            <a:off x="4572000" y="3213100"/>
            <a:ext cx="1295400" cy="3001963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8" name="Line 27"/>
          <p:cNvSpPr>
            <a:spLocks noChangeShapeType="1"/>
          </p:cNvSpPr>
          <p:nvPr/>
        </p:nvSpPr>
        <p:spPr bwMode="auto">
          <a:xfrm flipH="1">
            <a:off x="4714875" y="3213100"/>
            <a:ext cx="1296988" cy="32162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099" name="Freeform 22"/>
          <p:cNvSpPr>
            <a:spLocks/>
          </p:cNvSpPr>
          <p:nvPr/>
        </p:nvSpPr>
        <p:spPr bwMode="auto">
          <a:xfrm>
            <a:off x="6588125" y="3213100"/>
            <a:ext cx="576263" cy="1116013"/>
          </a:xfrm>
          <a:custGeom>
            <a:avLst/>
            <a:gdLst>
              <a:gd name="T0" fmla="*/ 15004 w 691944"/>
              <a:gd name="T1" fmla="*/ 0 h 1116039"/>
              <a:gd name="T2" fmla="*/ 6606 w 691944"/>
              <a:gd name="T3" fmla="*/ 834819 h 1116039"/>
              <a:gd name="T4" fmla="*/ 54634 w 691944"/>
              <a:gd name="T5" fmla="*/ 977577 h 1116039"/>
              <a:gd name="T6" fmla="*/ 89525 w 691944"/>
              <a:gd name="T7" fmla="*/ 9236 h 1116039"/>
              <a:gd name="T8" fmla="*/ 0 60000 65536"/>
              <a:gd name="T9" fmla="*/ 0 60000 65536"/>
              <a:gd name="T10" fmla="*/ 0 60000 65536"/>
              <a:gd name="T11" fmla="*/ 0 60000 65536"/>
              <a:gd name="T12" fmla="*/ 0 w 691944"/>
              <a:gd name="T13" fmla="*/ 0 h 1116039"/>
              <a:gd name="T14" fmla="*/ 691944 w 691944"/>
              <a:gd name="T15" fmla="*/ 1116039 h 11160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1944" h="1116039">
                <a:moveTo>
                  <a:pt x="111592" y="0"/>
                </a:moveTo>
                <a:cubicBezTo>
                  <a:pt x="16150" y="354830"/>
                  <a:pt x="0" y="672403"/>
                  <a:pt x="49119" y="835459"/>
                </a:cubicBezTo>
                <a:cubicBezTo>
                  <a:pt x="98239" y="998515"/>
                  <a:pt x="303533" y="1116039"/>
                  <a:pt x="406309" y="978335"/>
                </a:cubicBezTo>
                <a:cubicBezTo>
                  <a:pt x="509085" y="840631"/>
                  <a:pt x="691944" y="95442"/>
                  <a:pt x="665774" y="9236"/>
                </a:cubicBezTo>
              </a:path>
            </a:pathLst>
          </a:custGeom>
          <a:noFill/>
          <a:ln w="25400" cap="flat" cmpd="sng" algn="ctr">
            <a:solidFill>
              <a:srgbClr val="66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6100" name="Freeform 23"/>
          <p:cNvSpPr>
            <a:spLocks/>
          </p:cNvSpPr>
          <p:nvPr/>
        </p:nvSpPr>
        <p:spPr bwMode="auto">
          <a:xfrm>
            <a:off x="6818313" y="3217863"/>
            <a:ext cx="561975" cy="1123950"/>
          </a:xfrm>
          <a:custGeom>
            <a:avLst/>
            <a:gdLst>
              <a:gd name="T0" fmla="*/ 956 w 730964"/>
              <a:gd name="T1" fmla="*/ 0 h 1123451"/>
              <a:gd name="T2" fmla="*/ 3191 w 730964"/>
              <a:gd name="T3" fmla="*/ 987084 h 1123451"/>
              <a:gd name="T4" fmla="*/ 6769 w 730964"/>
              <a:gd name="T5" fmla="*/ 914626 h 1123451"/>
              <a:gd name="T6" fmla="*/ 6506 w 730964"/>
              <a:gd name="T7" fmla="*/ 9364 h 1123451"/>
              <a:gd name="T8" fmla="*/ 0 60000 65536"/>
              <a:gd name="T9" fmla="*/ 0 60000 65536"/>
              <a:gd name="T10" fmla="*/ 0 60000 65536"/>
              <a:gd name="T11" fmla="*/ 0 60000 65536"/>
              <a:gd name="T12" fmla="*/ 0 w 730964"/>
              <a:gd name="T13" fmla="*/ 0 h 1123451"/>
              <a:gd name="T14" fmla="*/ 730964 w 730964"/>
              <a:gd name="T15" fmla="*/ 1123451 h 1123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0964" h="1123451">
                <a:moveTo>
                  <a:pt x="95442" y="0"/>
                </a:moveTo>
                <a:cubicBezTo>
                  <a:pt x="0" y="354830"/>
                  <a:pt x="221879" y="822875"/>
                  <a:pt x="318604" y="973163"/>
                </a:cubicBezTo>
                <a:cubicBezTo>
                  <a:pt x="415329" y="1123451"/>
                  <a:pt x="620624" y="1062379"/>
                  <a:pt x="675794" y="901725"/>
                </a:cubicBezTo>
                <a:cubicBezTo>
                  <a:pt x="730964" y="741071"/>
                  <a:pt x="675794" y="95442"/>
                  <a:pt x="649624" y="9236"/>
                </a:cubicBezTo>
              </a:path>
            </a:pathLst>
          </a:custGeom>
          <a:noFill/>
          <a:ln w="25400" cap="flat" cmpd="sng" algn="ctr">
            <a:solidFill>
              <a:srgbClr val="66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46101" name="Picture 3" descr="L:\Raptor\Aftersales dept\Presentationer\Bilder\Foton\SIL3_sky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87855">
            <a:off x="2887663" y="3384550"/>
            <a:ext cx="742950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02" name="Rectangle 21"/>
          <p:cNvSpPr>
            <a:spLocks noChangeArrowheads="1"/>
          </p:cNvSpPr>
          <p:nvPr/>
        </p:nvSpPr>
        <p:spPr bwMode="auto">
          <a:xfrm>
            <a:off x="5167313" y="1989138"/>
            <a:ext cx="1133475" cy="668337"/>
          </a:xfrm>
          <a:prstGeom prst="rect">
            <a:avLst/>
          </a:prstGeom>
          <a:solidFill>
            <a:srgbClr val="CF1603">
              <a:alpha val="32156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6103" name="Rectangle 22"/>
          <p:cNvSpPr>
            <a:spLocks noChangeArrowheads="1"/>
          </p:cNvSpPr>
          <p:nvPr/>
        </p:nvSpPr>
        <p:spPr bwMode="auto">
          <a:xfrm>
            <a:off x="6486525" y="1989138"/>
            <a:ext cx="1109663" cy="679450"/>
          </a:xfrm>
          <a:prstGeom prst="rect">
            <a:avLst/>
          </a:prstGeom>
          <a:solidFill>
            <a:srgbClr val="CF1603">
              <a:alpha val="32156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Raptor System Configuration</a:t>
            </a:r>
            <a:endParaRPr lang="sv-SE" dirty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6FCFFE-DF9B-4B52-A124-F1254FCCA78D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5604" name="Picture 5" descr="I:\GSS\KURS\eLearning\Raptor System Overview\Bilder\5900bas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3" y="1571625"/>
            <a:ext cx="63627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43125" y="1571625"/>
            <a:ext cx="17176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b="0" dirty="0">
                <a:latin typeface="+mn-lt"/>
              </a:rPr>
              <a:t>2240S Multi input Temperature Transmitter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9125" y="1571625"/>
            <a:ext cx="9826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5900S Radar Level Gauge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3438" y="2636838"/>
            <a:ext cx="9366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3051S Pressure Transmitter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9063" y="4181475"/>
            <a:ext cx="13636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b="0" dirty="0">
                <a:latin typeface="+mn-lt"/>
              </a:rPr>
              <a:t>2230 Graphical Field Display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4038" y="4786313"/>
            <a:ext cx="11525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v-SE" sz="1000" b="0" dirty="0">
                <a:latin typeface="+mn-lt"/>
              </a:rPr>
              <a:t>2410 Tank Hub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6375" y="2143125"/>
            <a:ext cx="27146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Tankbus: F</a:t>
            </a:r>
            <a:r>
              <a:rPr lang="sv-SE" sz="900" b="0" dirty="0">
                <a:latin typeface="+mn-lt"/>
              </a:rPr>
              <a:t>OUNDATION</a:t>
            </a:r>
            <a:r>
              <a:rPr lang="sv-SE" sz="900" b="0" baseline="30000" dirty="0">
                <a:latin typeface="+mn-lt"/>
              </a:rPr>
              <a:t>TM</a:t>
            </a:r>
            <a:r>
              <a:rPr lang="sv-SE" sz="1000" b="0" dirty="0">
                <a:latin typeface="+mn-lt"/>
              </a:rPr>
              <a:t> fieldbus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29250" y="5357813"/>
            <a:ext cx="27146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 smtClean="0">
                <a:latin typeface="+mn-lt"/>
              </a:rPr>
              <a:t>Fieldbus</a:t>
            </a:r>
            <a:endParaRPr lang="sv-SE" sz="1000" b="0" dirty="0">
              <a:latin typeface="+mn-lt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067943" y="1556792"/>
            <a:ext cx="648073" cy="648072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46FC62-D61F-451B-9FB3-ADF237CE2843}" type="slidenum">
              <a:rPr lang="en-GB" smtClean="0"/>
              <a:pPr/>
              <a:t>30</a:t>
            </a:fld>
            <a:endParaRPr lang="en-GB" smtClean="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5900S Software</a:t>
            </a:r>
            <a:endParaRPr lang="en-GB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06500"/>
            <a:ext cx="8464550" cy="4546600"/>
          </a:xfrm>
        </p:spPr>
        <p:txBody>
          <a:bodyPr/>
          <a:lstStyle/>
          <a:p>
            <a:r>
              <a:rPr lang="en-GB" sz="2400" dirty="0" smtClean="0"/>
              <a:t>Based on best functions from Rex/Pro/STaR/5400</a:t>
            </a:r>
          </a:p>
          <a:p>
            <a:r>
              <a:rPr lang="en-GB" sz="2400" dirty="0" smtClean="0"/>
              <a:t>Highlights:</a:t>
            </a:r>
          </a:p>
          <a:p>
            <a:pPr lvl="1"/>
            <a:r>
              <a:rPr lang="en-GB" sz="2000" dirty="0" smtClean="0"/>
              <a:t>Accuracy and filtering (Rex)</a:t>
            </a:r>
          </a:p>
          <a:p>
            <a:pPr lvl="1"/>
            <a:r>
              <a:rPr lang="en-GB" sz="2000" dirty="0" smtClean="0"/>
              <a:t>Echo tracking and logics (Pro)</a:t>
            </a:r>
          </a:p>
          <a:p>
            <a:pPr lvl="1"/>
            <a:r>
              <a:rPr lang="en-GB" sz="2000" dirty="0" smtClean="0"/>
              <a:t>Bottom measurement logic (Pro)</a:t>
            </a:r>
          </a:p>
          <a:p>
            <a:pPr lvl="1"/>
            <a:r>
              <a:rPr lang="en-GB" sz="2000" dirty="0" smtClean="0"/>
              <a:t>Empty tank handling (Pro/5400)</a:t>
            </a:r>
          </a:p>
          <a:p>
            <a:pPr lvl="1"/>
            <a:r>
              <a:rPr lang="en-GB" sz="2000" dirty="0" smtClean="0"/>
              <a:t>Dynamic parameter settings based on tank geometry/shape (Pro)</a:t>
            </a:r>
          </a:p>
          <a:p>
            <a:pPr lvl="1"/>
            <a:r>
              <a:rPr lang="en-GB" sz="2000" dirty="0" smtClean="0"/>
              <a:t>Level monitoring (</a:t>
            </a:r>
            <a:r>
              <a:rPr lang="en-GB" sz="2000" dirty="0" err="1" smtClean="0"/>
              <a:t>STaR</a:t>
            </a:r>
            <a:r>
              <a:rPr lang="en-GB" sz="2000" dirty="0" smtClean="0"/>
              <a:t>)</a:t>
            </a:r>
          </a:p>
          <a:p>
            <a:pPr lvl="1"/>
            <a:r>
              <a:rPr lang="en-GB" sz="2000" dirty="0" smtClean="0"/>
              <a:t>SIL (overfill prevention) (New)</a:t>
            </a:r>
          </a:p>
          <a:p>
            <a:pPr lvl="1"/>
            <a:r>
              <a:rPr lang="en-GB" sz="2000" dirty="0" smtClean="0"/>
              <a:t>Dual memory banks enables reprogramming ”on the fly” under continuous operation (New)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Configuration	</a:t>
            </a:r>
            <a:endParaRPr lang="sv-SE" dirty="0"/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Configuration tools</a:t>
            </a:r>
          </a:p>
          <a:p>
            <a:pPr lvl="1"/>
            <a:r>
              <a:rPr lang="sv-SE" sz="2000" dirty="0" smtClean="0"/>
              <a:t>TankMaster WinSetup (recommended)</a:t>
            </a:r>
          </a:p>
          <a:p>
            <a:pPr lvl="1"/>
            <a:r>
              <a:rPr lang="sv-SE" sz="2000" dirty="0" smtClean="0"/>
              <a:t>375/475 Field Communicator</a:t>
            </a:r>
          </a:p>
          <a:p>
            <a:r>
              <a:rPr lang="sv-SE" sz="2400" dirty="0" smtClean="0"/>
              <a:t>5900 configuration part of the 2410 </a:t>
            </a:r>
            <a:br>
              <a:rPr lang="sv-SE" sz="2400" dirty="0" smtClean="0"/>
            </a:br>
            <a:r>
              <a:rPr lang="sv-SE" sz="2400" dirty="0" smtClean="0"/>
              <a:t>configuration</a:t>
            </a:r>
          </a:p>
          <a:p>
            <a:pPr lvl="1"/>
            <a:r>
              <a:rPr lang="sv-SE" sz="2000" dirty="0" smtClean="0"/>
              <a:t>Install 2410 using wizard in TM</a:t>
            </a:r>
          </a:p>
          <a:p>
            <a:pPr lvl="1"/>
            <a:r>
              <a:rPr lang="sv-SE" sz="2000" dirty="0" smtClean="0"/>
              <a:t>Finish 2410 installation with ”offline” installation of 5900</a:t>
            </a:r>
          </a:p>
          <a:p>
            <a:pPr lvl="1"/>
            <a:r>
              <a:rPr lang="sv-SE" sz="2000" dirty="0" smtClean="0"/>
              <a:t>Configure 5900 via Properties window</a:t>
            </a:r>
          </a:p>
          <a:p>
            <a:r>
              <a:rPr lang="sv-SE" sz="2400" dirty="0" smtClean="0"/>
              <a:t>If 5900 is added to existing system, 2410 database must be updated before configuring the 5900</a:t>
            </a:r>
          </a:p>
        </p:txBody>
      </p:sp>
      <p:sp>
        <p:nvSpPr>
          <p:cNvPr id="51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1E1EF0-CA29-4880-B93C-FF0E25787BE6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  <p:pic>
        <p:nvPicPr>
          <p:cNvPr id="6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081" y="1196752"/>
            <a:ext cx="239738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081" y="1196752"/>
            <a:ext cx="239738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Basic Configuration</a:t>
            </a:r>
            <a:endParaRPr lang="sv-SE" dirty="0"/>
          </a:p>
        </p:txBody>
      </p:sp>
      <p:sp>
        <p:nvSpPr>
          <p:cNvPr id="61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CB4C59-A165-4642-8331-9A2C959481D5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8176964" cy="4546600"/>
          </a:xfrm>
        </p:spPr>
        <p:txBody>
          <a:bodyPr/>
          <a:lstStyle/>
          <a:p>
            <a:r>
              <a:rPr lang="sv-SE" dirty="0" smtClean="0"/>
              <a:t>Measurement Units</a:t>
            </a:r>
          </a:p>
          <a:p>
            <a:r>
              <a:rPr lang="sv-SE" dirty="0" smtClean="0"/>
              <a:t>Tank Geometry</a:t>
            </a:r>
          </a:p>
          <a:p>
            <a:pPr lvl="1"/>
            <a:r>
              <a:rPr lang="sv-SE" dirty="0" smtClean="0"/>
              <a:t>Tank height, tank type, tank bottom </a:t>
            </a:r>
            <a:br>
              <a:rPr lang="sv-SE" dirty="0" smtClean="0"/>
            </a:br>
            <a:r>
              <a:rPr lang="sv-SE" dirty="0" smtClean="0"/>
              <a:t>type, pipe diameter, hold off distance, </a:t>
            </a:r>
            <a:br>
              <a:rPr lang="sv-SE" dirty="0" smtClean="0"/>
            </a:br>
            <a:r>
              <a:rPr lang="sv-SE" dirty="0" smtClean="0"/>
              <a:t>calibration distance etc</a:t>
            </a:r>
          </a:p>
          <a:p>
            <a:r>
              <a:rPr lang="sv-SE" dirty="0" smtClean="0"/>
              <a:t>Process Conditions</a:t>
            </a:r>
          </a:p>
          <a:p>
            <a:pPr lvl="1"/>
            <a:r>
              <a:rPr lang="sv-SE" dirty="0" smtClean="0"/>
              <a:t>Rapid level changes, turbulence, foam, solids &amp; product dielectric range</a:t>
            </a:r>
          </a:p>
          <a:p>
            <a:r>
              <a:rPr lang="sv-SE" dirty="0" smtClean="0"/>
              <a:t>Volume</a:t>
            </a:r>
          </a:p>
          <a:p>
            <a:pPr lvl="1"/>
            <a:r>
              <a:rPr lang="sv-SE" dirty="0" smtClean="0"/>
              <a:t>Standard tank types &amp; strapping table</a:t>
            </a:r>
          </a:p>
          <a:p>
            <a:endParaRPr lang="sv-SE" sz="2000" dirty="0" smtClean="0"/>
          </a:p>
          <a:p>
            <a:pPr lvl="1"/>
            <a:endParaRPr lang="sv-SE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Basic Configuration</a:t>
            </a:r>
            <a:endParaRPr lang="sv-SE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2CBDF1-99D0-483B-B42C-B6B41A5E1948}" type="slidenum">
              <a:rPr lang="en-US" smtClean="0">
                <a:latin typeface="Arial" charset="0"/>
              </a:rPr>
              <a:pPr/>
              <a:t>33</a:t>
            </a:fld>
            <a:endParaRPr lang="en-US" smtClean="0">
              <a:latin typeface="Arial" charset="0"/>
            </a:endParaRPr>
          </a:p>
        </p:txBody>
      </p:sp>
      <p:pic>
        <p:nvPicPr>
          <p:cNvPr id="717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884363" y="1143000"/>
            <a:ext cx="5330825" cy="5365750"/>
          </a:xfrm>
          <a:noFill/>
        </p:spPr>
      </p:pic>
      <p:sp>
        <p:nvSpPr>
          <p:cNvPr id="7174" name="Text Box 37"/>
          <p:cNvSpPr txBox="1">
            <a:spLocks noChangeArrowheads="1"/>
          </p:cNvSpPr>
          <p:nvPr/>
        </p:nvSpPr>
        <p:spPr bwMode="auto">
          <a:xfrm>
            <a:off x="714375" y="4365625"/>
            <a:ext cx="1643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Ref. Height (R) </a:t>
            </a:r>
            <a:endParaRPr lang="en-US" sz="1200"/>
          </a:p>
        </p:txBody>
      </p:sp>
      <p:sp>
        <p:nvSpPr>
          <p:cNvPr id="7175" name="Text Box 37"/>
          <p:cNvSpPr txBox="1">
            <a:spLocks noChangeArrowheads="1"/>
          </p:cNvSpPr>
          <p:nvPr/>
        </p:nvSpPr>
        <p:spPr bwMode="auto">
          <a:xfrm>
            <a:off x="714375" y="5875338"/>
            <a:ext cx="1643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Min. Level Offset (C)</a:t>
            </a:r>
            <a:endParaRPr lang="en-US" sz="1200"/>
          </a:p>
        </p:txBody>
      </p:sp>
      <p:sp>
        <p:nvSpPr>
          <p:cNvPr id="7176" name="Text Box 37"/>
          <p:cNvSpPr txBox="1">
            <a:spLocks noChangeArrowheads="1"/>
          </p:cNvSpPr>
          <p:nvPr/>
        </p:nvSpPr>
        <p:spPr bwMode="auto">
          <a:xfrm>
            <a:off x="571500" y="2079625"/>
            <a:ext cx="1643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Gauge Ref. Distance (G)</a:t>
            </a:r>
            <a:endParaRPr lang="en-US" sz="1200"/>
          </a:p>
        </p:txBody>
      </p:sp>
      <p:sp>
        <p:nvSpPr>
          <p:cNvPr id="7177" name="Text Box 37"/>
          <p:cNvSpPr txBox="1">
            <a:spLocks noChangeArrowheads="1"/>
          </p:cNvSpPr>
          <p:nvPr/>
        </p:nvSpPr>
        <p:spPr bwMode="auto">
          <a:xfrm>
            <a:off x="1714500" y="1722438"/>
            <a:ext cx="1643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Ref. Point </a:t>
            </a:r>
            <a:endParaRPr lang="en-US" sz="1200"/>
          </a:p>
        </p:txBody>
      </p:sp>
      <p:sp>
        <p:nvSpPr>
          <p:cNvPr id="7178" name="Text Box 37"/>
          <p:cNvSpPr txBox="1">
            <a:spLocks noChangeArrowheads="1"/>
          </p:cNvSpPr>
          <p:nvPr/>
        </p:nvSpPr>
        <p:spPr bwMode="auto">
          <a:xfrm>
            <a:off x="2286000" y="2936875"/>
            <a:ext cx="1000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Ullage</a:t>
            </a:r>
            <a:endParaRPr lang="en-US" sz="1200"/>
          </a:p>
        </p:txBody>
      </p:sp>
      <p:sp>
        <p:nvSpPr>
          <p:cNvPr id="7179" name="Text Box 37"/>
          <p:cNvSpPr txBox="1">
            <a:spLocks noChangeArrowheads="1"/>
          </p:cNvSpPr>
          <p:nvPr/>
        </p:nvSpPr>
        <p:spPr bwMode="auto">
          <a:xfrm>
            <a:off x="3214688" y="4865688"/>
            <a:ext cx="16430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/>
              <a:t>Level</a:t>
            </a:r>
            <a:endParaRPr lang="en-US" sz="1200"/>
          </a:p>
        </p:txBody>
      </p:sp>
      <p:sp>
        <p:nvSpPr>
          <p:cNvPr id="7180" name="Text Box 37"/>
          <p:cNvSpPr txBox="1">
            <a:spLocks noChangeArrowheads="1"/>
          </p:cNvSpPr>
          <p:nvPr/>
        </p:nvSpPr>
        <p:spPr bwMode="auto">
          <a:xfrm>
            <a:off x="3214688" y="5589588"/>
            <a:ext cx="2500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/>
              <a:t>Zero Level (Dipping Datum Point)</a:t>
            </a:r>
            <a:endParaRPr lang="en-US" sz="1200"/>
          </a:p>
        </p:txBody>
      </p:sp>
      <p:sp>
        <p:nvSpPr>
          <p:cNvPr id="7181" name="Text Box 37"/>
          <p:cNvSpPr txBox="1">
            <a:spLocks noChangeArrowheads="1"/>
          </p:cNvSpPr>
          <p:nvPr/>
        </p:nvSpPr>
        <p:spPr bwMode="auto">
          <a:xfrm>
            <a:off x="3929063" y="3365500"/>
            <a:ext cx="16430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/>
              <a:t>Ullage</a:t>
            </a:r>
            <a:endParaRPr lang="en-US" sz="1200"/>
          </a:p>
        </p:txBody>
      </p:sp>
      <p:sp>
        <p:nvSpPr>
          <p:cNvPr id="7182" name="Text Box 37"/>
          <p:cNvSpPr txBox="1">
            <a:spLocks noChangeArrowheads="1"/>
          </p:cNvSpPr>
          <p:nvPr/>
        </p:nvSpPr>
        <p:spPr bwMode="auto">
          <a:xfrm>
            <a:off x="6357939" y="2722563"/>
            <a:ext cx="1454422" cy="27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 dirty="0" smtClean="0"/>
              <a:t>Hold Off </a:t>
            </a:r>
            <a:r>
              <a:rPr lang="sv-SE" sz="1200" dirty="0"/>
              <a:t>Distance</a:t>
            </a:r>
            <a:endParaRPr lang="en-US" sz="1200" dirty="0"/>
          </a:p>
        </p:txBody>
      </p:sp>
      <p:sp>
        <p:nvSpPr>
          <p:cNvPr id="7183" name="Text Box 37"/>
          <p:cNvSpPr txBox="1">
            <a:spLocks noChangeArrowheads="1"/>
          </p:cNvSpPr>
          <p:nvPr/>
        </p:nvSpPr>
        <p:spPr bwMode="auto">
          <a:xfrm>
            <a:off x="6429375" y="1222375"/>
            <a:ext cx="1643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/>
              <a:t>Gauge Ref. Point</a:t>
            </a:r>
            <a:endParaRPr lang="en-US" sz="1200"/>
          </a:p>
        </p:txBody>
      </p:sp>
      <p:sp>
        <p:nvSpPr>
          <p:cNvPr id="7184" name="Text Box 37"/>
          <p:cNvSpPr txBox="1">
            <a:spLocks noChangeArrowheads="1"/>
          </p:cNvSpPr>
          <p:nvPr/>
        </p:nvSpPr>
        <p:spPr bwMode="auto">
          <a:xfrm>
            <a:off x="6858000" y="4370388"/>
            <a:ext cx="1500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/>
              <a:t>Measuring Range</a:t>
            </a:r>
            <a:endParaRPr lang="en-US" sz="1200"/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/>
        </p:nvGraphicFramePr>
        <p:xfrm>
          <a:off x="4575175" y="1857375"/>
          <a:ext cx="711200" cy="703263"/>
        </p:xfrm>
        <a:graphic>
          <a:graphicData uri="http://schemas.openxmlformats.org/presentationml/2006/ole">
            <p:oleObj spid="_x0000_s7170" name="Bitmap Image" r:id="rId5" imgW="7125695" imgH="7047619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Advanced Configuration	</a:t>
            </a:r>
            <a:endParaRPr lang="sv-SE" dirty="0"/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Available for optimizing performance in </a:t>
            </a:r>
            <a:br>
              <a:rPr lang="sv-SE" sz="2400" dirty="0" smtClean="0"/>
            </a:br>
            <a:r>
              <a:rPr lang="sv-SE" sz="2400" dirty="0" smtClean="0"/>
              <a:t>advanced applications, such as</a:t>
            </a:r>
          </a:p>
          <a:p>
            <a:pPr lvl="1"/>
            <a:r>
              <a:rPr lang="sv-SE" sz="2000" dirty="0" smtClean="0"/>
              <a:t>Disturbing objects in tank</a:t>
            </a:r>
          </a:p>
          <a:p>
            <a:pPr lvl="1"/>
            <a:r>
              <a:rPr lang="sv-SE" sz="2000" dirty="0" smtClean="0"/>
              <a:t>Turbulent conditions</a:t>
            </a:r>
          </a:p>
          <a:p>
            <a:pPr lvl="1"/>
            <a:r>
              <a:rPr lang="sv-SE" sz="2000" dirty="0" smtClean="0"/>
              <a:t>Unusual tank shape</a:t>
            </a:r>
          </a:p>
          <a:p>
            <a:r>
              <a:rPr lang="sv-SE" dirty="0" smtClean="0"/>
              <a:t>Available advanced functions:</a:t>
            </a:r>
          </a:p>
          <a:p>
            <a:pPr lvl="1"/>
            <a:r>
              <a:rPr lang="sv-SE" dirty="0" smtClean="0"/>
              <a:t>Tank Scan</a:t>
            </a:r>
          </a:p>
          <a:p>
            <a:pPr lvl="1"/>
            <a:r>
              <a:rPr lang="sv-SE" dirty="0" smtClean="0"/>
              <a:t>Empty tank handling</a:t>
            </a:r>
          </a:p>
          <a:p>
            <a:pPr lvl="1"/>
            <a:r>
              <a:rPr lang="sv-SE" dirty="0" smtClean="0"/>
              <a:t>Surface echo tracking</a:t>
            </a:r>
          </a:p>
          <a:p>
            <a:pPr lvl="1"/>
            <a:r>
              <a:rPr lang="sv-SE" dirty="0" smtClean="0"/>
              <a:t>Filter settings</a:t>
            </a:r>
          </a:p>
        </p:txBody>
      </p:sp>
      <p:sp>
        <p:nvSpPr>
          <p:cNvPr id="8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D4D4C9-33F6-47B8-9C47-C609988112FE}" type="slidenum">
              <a:rPr lang="en-US" smtClean="0">
                <a:latin typeface="Arial" charset="0"/>
              </a:rPr>
              <a:pPr/>
              <a:t>34</a:t>
            </a:fld>
            <a:endParaRPr lang="en-US" smtClean="0">
              <a:latin typeface="Arial" charset="0"/>
            </a:endParaRPr>
          </a:p>
        </p:txBody>
      </p:sp>
      <p:pic>
        <p:nvPicPr>
          <p:cNvPr id="7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081" y="1196752"/>
            <a:ext cx="239738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I:\GSS\KURS\Presentationer\Bilder\JPG Low Res\service\Service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12976"/>
            <a:ext cx="2382940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Write Protection</a:t>
            </a:r>
            <a:endParaRPr lang="sv-SE" dirty="0"/>
          </a:p>
        </p:txBody>
      </p:sp>
      <p:sp>
        <p:nvSpPr>
          <p:cNvPr id="40964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5143500" cy="4546600"/>
          </a:xfrm>
        </p:spPr>
        <p:txBody>
          <a:bodyPr/>
          <a:lstStyle/>
          <a:p>
            <a:r>
              <a:rPr lang="sv-SE" dirty="0" smtClean="0"/>
              <a:t>To avoid accidental changes of configuration</a:t>
            </a:r>
          </a:p>
          <a:p>
            <a:r>
              <a:rPr lang="sv-SE" dirty="0" smtClean="0"/>
              <a:t>TankMaster WinSetup</a:t>
            </a:r>
          </a:p>
          <a:p>
            <a:r>
              <a:rPr lang="sv-SE" dirty="0" smtClean="0"/>
              <a:t>Hardware switch</a:t>
            </a: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A601B3-C12F-4D7F-87D6-A0CD6195ADB7}" type="slidenum">
              <a:rPr lang="en-US" smtClean="0">
                <a:latin typeface="Arial" charset="0"/>
              </a:rPr>
              <a:pPr/>
              <a:t>35</a:t>
            </a:fld>
            <a:endParaRPr lang="en-US" smtClean="0">
              <a:latin typeface="Arial" charset="0"/>
            </a:endParaRP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0179" y="1143000"/>
            <a:ext cx="2200946" cy="206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204864"/>
            <a:ext cx="24486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2267744" y="4869160"/>
            <a:ext cx="432048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699792" y="4869160"/>
            <a:ext cx="2376264" cy="14401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2699792" y="5085184"/>
            <a:ext cx="2376264" cy="151216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5013176"/>
            <a:ext cx="18056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 bwMode="auto">
          <a:xfrm rot="16200000" flipH="1">
            <a:off x="2015716" y="5337212"/>
            <a:ext cx="1512168" cy="100811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2267744" y="4869160"/>
            <a:ext cx="1008112" cy="14401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2120" y="4869160"/>
            <a:ext cx="666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Arrow Connector 26"/>
          <p:cNvCxnSpPr/>
          <p:nvPr/>
        </p:nvCxnSpPr>
        <p:spPr bwMode="auto">
          <a:xfrm flipV="1">
            <a:off x="4355976" y="5445224"/>
            <a:ext cx="1368152" cy="576064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8" y="1143000"/>
            <a:ext cx="4967287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Holding &amp; Input Reg</a:t>
            </a:r>
            <a:endParaRPr lang="sv-SE" dirty="0"/>
          </a:p>
        </p:txBody>
      </p:sp>
      <p:sp>
        <p:nvSpPr>
          <p:cNvPr id="41988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dirty="0" smtClean="0"/>
              <a:t>Holding Register</a:t>
            </a:r>
          </a:p>
          <a:p>
            <a:pPr lvl="1"/>
            <a:r>
              <a:rPr lang="sv-SE" dirty="0" smtClean="0"/>
              <a:t>Stores various parameters, configuration data </a:t>
            </a:r>
          </a:p>
          <a:p>
            <a:pPr lvl="1"/>
            <a:r>
              <a:rPr lang="sv-SE" dirty="0" smtClean="0"/>
              <a:t>Edit by typing in new value or change separate bits</a:t>
            </a:r>
          </a:p>
          <a:p>
            <a:r>
              <a:rPr lang="sv-SE" dirty="0" smtClean="0"/>
              <a:t>Input Register</a:t>
            </a:r>
          </a:p>
          <a:p>
            <a:pPr lvl="1"/>
            <a:r>
              <a:rPr lang="sv-SE" dirty="0" smtClean="0"/>
              <a:t>Stores transmitter data</a:t>
            </a: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875772-CCEE-4D2D-926B-01493497FE76}" type="slidenum">
              <a:rPr lang="en-US" smtClean="0">
                <a:latin typeface="Arial" charset="0"/>
              </a:rPr>
              <a:pPr/>
              <a:t>36</a:t>
            </a:fld>
            <a:endParaRPr lang="en-US" smtClean="0">
              <a:latin typeface="Arial" charset="0"/>
            </a:endParaRPr>
          </a:p>
        </p:txBody>
      </p:sp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4988" y="3357563"/>
            <a:ext cx="301307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Backup copy of several devices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sv-SE" sz="2000" smtClean="0"/>
              <a:t>Right click on devices folder</a:t>
            </a:r>
          </a:p>
          <a:p>
            <a:r>
              <a:rPr lang="sv-SE" sz="2000" smtClean="0"/>
              <a:t>Save Database of All to Files...</a:t>
            </a:r>
          </a:p>
          <a:p>
            <a:r>
              <a:rPr lang="sv-SE" sz="2000" smtClean="0"/>
              <a:t>Holding Registers and Predefined </a:t>
            </a:r>
          </a:p>
          <a:p>
            <a:r>
              <a:rPr lang="sv-SE" sz="2000" smtClean="0"/>
              <a:t>Add specific devices or Add All</a:t>
            </a:r>
          </a:p>
          <a:p>
            <a:r>
              <a:rPr lang="sv-SE" sz="2000" smtClean="0"/>
              <a:t>Choose Holding Registers and Predefined Registers options</a:t>
            </a:r>
          </a:p>
          <a:p>
            <a:r>
              <a:rPr lang="sv-SE" sz="2000" smtClean="0"/>
              <a:t>Browse and select the folder where to save the files</a:t>
            </a:r>
          </a:p>
          <a:p>
            <a:r>
              <a:rPr lang="sv-SE" sz="2000" smtClean="0"/>
              <a:t>Click Start button</a:t>
            </a:r>
          </a:p>
          <a:p>
            <a:r>
              <a:rPr lang="sv-SE" sz="2000" smtClean="0"/>
              <a:t>Backup file can be viewed as a text file in i.e. Notepad</a:t>
            </a:r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83772B-5912-42A3-B327-3F023E2D051C}" type="slidenum">
              <a:rPr lang="en-US" smtClean="0">
                <a:latin typeface="Arial" charset="0"/>
              </a:rPr>
              <a:pPr/>
              <a:t>37</a:t>
            </a:fld>
            <a:endParaRPr lang="en-US" smtClean="0">
              <a:latin typeface="Arial" charset="0"/>
            </a:endParaRPr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8275" y="1143000"/>
            <a:ext cx="351472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5643563"/>
            <a:ext cx="475456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Recover a Backup Config Database</a:t>
            </a:r>
            <a:endParaRPr lang="sv-SE" dirty="0"/>
          </a:p>
        </p:txBody>
      </p:sp>
      <p:sp>
        <p:nvSpPr>
          <p:cNvPr id="44035" name="Tex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8343900" cy="3222625"/>
          </a:xfrm>
        </p:spPr>
        <p:txBody>
          <a:bodyPr/>
          <a:lstStyle/>
          <a:p>
            <a:r>
              <a:rPr lang="sv-SE" sz="2400" smtClean="0"/>
              <a:t>Select the device in the Workspace for which you want to load the new database</a:t>
            </a:r>
          </a:p>
          <a:p>
            <a:r>
              <a:rPr lang="sv-SE" sz="2400" smtClean="0"/>
              <a:t>Click the right mouse button and choose the Devices/Upload Database option</a:t>
            </a:r>
          </a:p>
          <a:p>
            <a:r>
              <a:rPr lang="sv-SE" sz="2400" smtClean="0"/>
              <a:t>Click the Browse button and choose the database file to be uploaded</a:t>
            </a:r>
          </a:p>
          <a:p>
            <a:r>
              <a:rPr lang="sv-SE" sz="2400" smtClean="0"/>
              <a:t>Click the Upload button</a:t>
            </a:r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DFB97A-0869-42CF-81EE-11D9F57593F3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50" y="4143375"/>
            <a:ext cx="4448175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Diagnostics</a:t>
            </a:r>
            <a:endParaRPr lang="sv-SE" dirty="0"/>
          </a:p>
        </p:txBody>
      </p:sp>
      <p:sp>
        <p:nvSpPr>
          <p:cNvPr id="45059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Pre-defined selection of database registers for an instant view of the device status</a:t>
            </a:r>
          </a:p>
          <a:p>
            <a:r>
              <a:rPr lang="sv-SE" sz="2000" smtClean="0"/>
              <a:t>Read only</a:t>
            </a:r>
          </a:p>
          <a:p>
            <a:r>
              <a:rPr lang="sv-SE" sz="2000" smtClean="0"/>
              <a:t>Loaded from the device as the window is opened</a:t>
            </a:r>
          </a:p>
          <a:p>
            <a:r>
              <a:rPr lang="sv-SE" sz="2000" smtClean="0"/>
              <a:t>Grey background if more information (Bitfield or ENUM)</a:t>
            </a:r>
          </a:p>
          <a:p>
            <a:pPr lvl="1"/>
            <a:r>
              <a:rPr lang="sv-SE" sz="1800" smtClean="0"/>
              <a:t>Hexadecimal possible</a:t>
            </a:r>
          </a:p>
          <a:p>
            <a:r>
              <a:rPr lang="sv-SE" sz="2200" smtClean="0"/>
              <a:t>Configure button</a:t>
            </a:r>
          </a:p>
          <a:p>
            <a:pPr lvl="1"/>
            <a:r>
              <a:rPr lang="sv-SE" sz="1800" smtClean="0"/>
              <a:t>Change the list of registers to be displayed</a:t>
            </a:r>
          </a:p>
          <a:p>
            <a:r>
              <a:rPr lang="sv-SE" sz="2200" smtClean="0"/>
              <a:t>Possible to log registers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816CE3-0886-41C6-9273-F3CD5A371B05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913" y="1214438"/>
            <a:ext cx="3406775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9488" y="3429000"/>
            <a:ext cx="4125912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5900S Specifications</a:t>
            </a:r>
            <a:endParaRPr lang="en-GB" dirty="0"/>
          </a:p>
        </p:txBody>
      </p:sp>
      <p:sp>
        <p:nvSpPr>
          <p:cNvPr id="22532" name="Content Placeholder 8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800725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Instrument accuracy</a:t>
            </a:r>
          </a:p>
          <a:p>
            <a:pPr lvl="1" eaLnBrk="1" hangingPunct="1">
              <a:buFontTx/>
              <a:buNone/>
            </a:pPr>
            <a:r>
              <a:rPr lang="en-GB" sz="2000" dirty="0" smtClean="0"/>
              <a:t>±0.5 mm (0.020 in.)</a:t>
            </a:r>
          </a:p>
          <a:p>
            <a:pPr eaLnBrk="1" hangingPunct="1"/>
            <a:r>
              <a:rPr lang="en-GB" sz="2400" dirty="0" smtClean="0"/>
              <a:t>Temperature stability in temp range</a:t>
            </a:r>
            <a:br>
              <a:rPr lang="en-GB" sz="2400" dirty="0" smtClean="0"/>
            </a:br>
            <a:r>
              <a:rPr lang="en-GB" sz="2000" dirty="0" smtClean="0"/>
              <a:t>-40 to +70 °C (-40 to +158 °F)</a:t>
            </a:r>
            <a:endParaRPr lang="en-GB" sz="2400" dirty="0" smtClean="0"/>
          </a:p>
          <a:p>
            <a:pPr lvl="1" eaLnBrk="1" hangingPunct="1">
              <a:buFontTx/>
              <a:buNone/>
            </a:pPr>
            <a:r>
              <a:rPr lang="en-GB" sz="2000" dirty="0" smtClean="0"/>
              <a:t>Less than ±0.5 mm (0.020 in) </a:t>
            </a:r>
          </a:p>
          <a:p>
            <a:pPr eaLnBrk="1" hangingPunct="1"/>
            <a:r>
              <a:rPr lang="en-GB" sz="2400" dirty="0" smtClean="0"/>
              <a:t>Repeatability</a:t>
            </a:r>
          </a:p>
          <a:p>
            <a:pPr lvl="1" eaLnBrk="1" hangingPunct="1">
              <a:buFontTx/>
              <a:buNone/>
            </a:pPr>
            <a:r>
              <a:rPr lang="en-GB" sz="2000" dirty="0" smtClean="0"/>
              <a:t>0.2 mm (0.008 in)</a:t>
            </a:r>
          </a:p>
          <a:p>
            <a:pPr eaLnBrk="1" hangingPunct="1"/>
            <a:r>
              <a:rPr lang="en-GB" sz="2400" dirty="0" smtClean="0"/>
              <a:t>Update time (measuring rate)</a:t>
            </a:r>
          </a:p>
          <a:p>
            <a:pPr lvl="1" eaLnBrk="1" hangingPunct="1">
              <a:buFontTx/>
              <a:buNone/>
            </a:pPr>
            <a:r>
              <a:rPr lang="en-GB" sz="2000" dirty="0" smtClean="0"/>
              <a:t>New measurement every 0.3 s</a:t>
            </a:r>
          </a:p>
          <a:p>
            <a:pPr lvl="1" eaLnBrk="1" hangingPunct="1">
              <a:buNone/>
            </a:pPr>
            <a:endParaRPr lang="en-GB" sz="2000" dirty="0" smtClean="0"/>
          </a:p>
        </p:txBody>
      </p:sp>
      <p:sp>
        <p:nvSpPr>
          <p:cNvPr id="22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2396A8-B7DE-4858-8B0E-0EE6D0FCB988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22534" name="Oval 10"/>
          <p:cNvSpPr>
            <a:spLocks noChangeArrowheads="1"/>
          </p:cNvSpPr>
          <p:nvPr/>
        </p:nvSpPr>
        <p:spPr bwMode="auto">
          <a:xfrm>
            <a:off x="7667625" y="1268413"/>
            <a:ext cx="357188" cy="35718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22535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825" y="2924175"/>
            <a:ext cx="2970213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Logging Diagnostics</a:t>
            </a:r>
            <a:endParaRPr lang="sv-SE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7643813" cy="4546600"/>
          </a:xfrm>
        </p:spPr>
        <p:txBody>
          <a:bodyPr/>
          <a:lstStyle/>
          <a:p>
            <a:r>
              <a:rPr lang="sv-SE" sz="2400" smtClean="0"/>
              <a:t>To verify that gauge works </a:t>
            </a:r>
            <a:br>
              <a:rPr lang="sv-SE" sz="2400" smtClean="0"/>
            </a:br>
            <a:r>
              <a:rPr lang="sv-SE" sz="2400" smtClean="0"/>
              <a:t>properly</a:t>
            </a:r>
          </a:p>
          <a:p>
            <a:r>
              <a:rPr lang="sv-SE" sz="2400" smtClean="0"/>
              <a:t>Manual mode</a:t>
            </a:r>
          </a:p>
          <a:p>
            <a:pPr lvl="1"/>
            <a:r>
              <a:rPr lang="sv-SE" sz="2000" smtClean="0"/>
              <a:t>Start logging at any time</a:t>
            </a:r>
          </a:p>
          <a:p>
            <a:r>
              <a:rPr lang="sv-SE" sz="2400" smtClean="0"/>
              <a:t>Automatic mode</a:t>
            </a:r>
          </a:p>
          <a:p>
            <a:pPr lvl="1"/>
            <a:r>
              <a:rPr lang="sv-SE" sz="2000" smtClean="0"/>
              <a:t>Specify Start and Stop time</a:t>
            </a:r>
          </a:p>
          <a:p>
            <a:r>
              <a:rPr lang="sv-SE" sz="2400" smtClean="0"/>
              <a:t>Log file stored as plain text </a:t>
            </a:r>
            <a:br>
              <a:rPr lang="sv-SE" sz="2400" smtClean="0"/>
            </a:br>
            <a:r>
              <a:rPr lang="sv-SE" sz="2400" smtClean="0"/>
              <a:t>file</a:t>
            </a:r>
          </a:p>
          <a:p>
            <a:pPr lvl="1"/>
            <a:r>
              <a:rPr lang="sv-SE" sz="2000" smtClean="0"/>
              <a:t>Saved in ...\Rosemount\TankMaster\Setup\Log folder 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9C9A81-4040-4D97-985C-C75B1753237D}" type="slidenum">
              <a:rPr lang="en-US" smtClean="0">
                <a:latin typeface="Arial" charset="0"/>
              </a:rPr>
              <a:pPr/>
              <a:t>40</a:t>
            </a:fld>
            <a:endParaRPr lang="en-US" smtClean="0">
              <a:latin typeface="Arial" charset="0"/>
            </a:endParaRPr>
          </a:p>
        </p:txBody>
      </p:sp>
      <p:pic>
        <p:nvPicPr>
          <p:cNvPr id="4608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19650" y="1285875"/>
            <a:ext cx="4095750" cy="3030538"/>
          </a:xfrm>
          <a:noFill/>
        </p:spPr>
      </p:pic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5" y="4929188"/>
            <a:ext cx="5373688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Upgrade Gauge Software</a:t>
            </a:r>
            <a:endParaRPr lang="sv-SE" dirty="0"/>
          </a:p>
        </p:txBody>
      </p:sp>
      <p:sp>
        <p:nvSpPr>
          <p:cNvPr id="4710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Ensure stable connection between gauge and TM</a:t>
            </a:r>
          </a:p>
          <a:p>
            <a:r>
              <a:rPr lang="sv-SE" sz="2400" smtClean="0"/>
              <a:t>Rightclick on the device and select Program option (Program All for multiple devices)</a:t>
            </a:r>
          </a:p>
          <a:p>
            <a:r>
              <a:rPr lang="sv-SE" sz="2400" smtClean="0"/>
              <a:t>Click Brows to locate the flash program file (file extension *.cry)</a:t>
            </a:r>
          </a:p>
          <a:p>
            <a:r>
              <a:rPr lang="sv-SE" sz="2400" smtClean="0"/>
              <a:t>Click Start Programming button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16EE53-AA23-415B-864F-CD8976547E70}" type="slidenum">
              <a:rPr lang="en-US" smtClean="0">
                <a:latin typeface="Arial" charset="0"/>
              </a:rPr>
              <a:pPr/>
              <a:t>41</a:t>
            </a:fld>
            <a:endParaRPr lang="en-US" smtClean="0">
              <a:latin typeface="Arial" charset="0"/>
            </a:endParaRPr>
          </a:p>
        </p:txBody>
      </p:sp>
      <p:pic>
        <p:nvPicPr>
          <p:cNvPr id="4710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08550" y="1206500"/>
            <a:ext cx="3917950" cy="4546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Upgrade Gauge Software</a:t>
            </a:r>
            <a:endParaRPr lang="sv-SE" dirty="0"/>
          </a:p>
        </p:txBody>
      </p:sp>
      <p:sp>
        <p:nvSpPr>
          <p:cNvPr id="48131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7000875" cy="4546600"/>
          </a:xfrm>
        </p:spPr>
        <p:txBody>
          <a:bodyPr/>
          <a:lstStyle/>
          <a:p>
            <a:r>
              <a:rPr lang="sv-SE" sz="2400" smtClean="0"/>
              <a:t>Click the Start Programming </a:t>
            </a:r>
            <a:br>
              <a:rPr lang="sv-SE" sz="2400" smtClean="0"/>
            </a:br>
            <a:r>
              <a:rPr lang="sv-SE" sz="2400" smtClean="0"/>
              <a:t>button to activate device </a:t>
            </a:r>
            <a:br>
              <a:rPr lang="sv-SE" sz="2400" smtClean="0"/>
            </a:br>
            <a:r>
              <a:rPr lang="sv-SE" sz="2400" smtClean="0"/>
              <a:t>programming</a:t>
            </a:r>
          </a:p>
          <a:p>
            <a:r>
              <a:rPr lang="sv-SE" sz="2400" smtClean="0"/>
              <a:t>Update the TankMaster </a:t>
            </a:r>
            <a:br>
              <a:rPr lang="sv-SE" sz="2400" smtClean="0"/>
            </a:br>
            <a:r>
              <a:rPr lang="sv-SE" sz="2400" smtClean="0"/>
              <a:t>installation by adding the new </a:t>
            </a:r>
            <a:br>
              <a:rPr lang="sv-SE" sz="2400" smtClean="0"/>
            </a:br>
            <a:r>
              <a:rPr lang="sv-SE" sz="2400" smtClean="0"/>
              <a:t>*.ini files for the 5900 gauge to </a:t>
            </a:r>
            <a:br>
              <a:rPr lang="sv-SE" sz="2400" smtClean="0"/>
            </a:br>
            <a:r>
              <a:rPr lang="sv-SE" sz="2400" smtClean="0"/>
              <a:t>the TankMaster installation </a:t>
            </a:r>
            <a:br>
              <a:rPr lang="sv-SE" sz="2400" smtClean="0"/>
            </a:br>
            <a:r>
              <a:rPr lang="sv-SE" sz="2400" smtClean="0"/>
              <a:t>folder</a:t>
            </a:r>
          </a:p>
          <a:p>
            <a:pPr lvl="1"/>
            <a:r>
              <a:rPr lang="sv-SE" sz="2000" smtClean="0"/>
              <a:t>RLG.ini into the ..\Rosemount \Server folder</a:t>
            </a:r>
          </a:p>
          <a:p>
            <a:pPr lvl="1"/>
            <a:r>
              <a:rPr lang="sv-SE" sz="2000" smtClean="0"/>
              <a:t>RLG0xx.ini into the ..\Rosemount\Shared folder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BFB5DD-743C-4E98-A717-EC59FFC453B6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0" y="1214438"/>
            <a:ext cx="351472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Calibrate Function</a:t>
            </a:r>
            <a:endParaRPr lang="sv-SE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Why?</a:t>
            </a:r>
          </a:p>
          <a:p>
            <a:pPr lvl="1"/>
            <a:r>
              <a:rPr lang="sv-SE" sz="2000" smtClean="0"/>
              <a:t>To minimize the offset between actual (handdipped) product level and measure level</a:t>
            </a:r>
          </a:p>
          <a:p>
            <a:pPr lvl="1"/>
            <a:r>
              <a:rPr lang="sv-SE" sz="2000" smtClean="0"/>
              <a:t>To optimize measurement performance over the whole measurement range, from top to bottom of tank</a:t>
            </a:r>
          </a:p>
          <a:p>
            <a:r>
              <a:rPr lang="sv-SE" sz="2400" smtClean="0"/>
              <a:t>How?</a:t>
            </a:r>
          </a:p>
          <a:p>
            <a:pPr lvl="1"/>
            <a:r>
              <a:rPr lang="sv-SE" sz="2000" smtClean="0"/>
              <a:t>TankMaster calculates new Calibration Distance based on a straight line fitted to the deviations between hand dipped levels and levels measured by the transmitter</a:t>
            </a:r>
          </a:p>
          <a:p>
            <a:r>
              <a:rPr lang="sv-SE" sz="2400" smtClean="0"/>
              <a:t>When?</a:t>
            </a:r>
          </a:p>
          <a:p>
            <a:pPr lvl="1"/>
            <a:r>
              <a:rPr lang="sv-SE" sz="2000" smtClean="0"/>
              <a:t>Specially suitable for still pipe, since minor adjustment of the Scale Factor is often necessary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FD986F-9DD4-493F-90E7-8C24B1296A49}" type="slidenum">
              <a:rPr lang="en-US" smtClean="0">
                <a:latin typeface="Arial" charset="0"/>
              </a:rPr>
              <a:pPr/>
              <a:t>43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Calibration Procedure</a:t>
            </a:r>
            <a:endParaRPr lang="sv-SE" dirty="0"/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0" indent="-457200">
              <a:buFont typeface="Arial" charset="0"/>
              <a:buAutoNum type="arabicPeriod"/>
            </a:pPr>
            <a:r>
              <a:rPr lang="sv-SE" sz="2400" smtClean="0"/>
              <a:t>Record the hand dipped ullage values and the corresponding level gauge values</a:t>
            </a:r>
          </a:p>
          <a:p>
            <a:pPr marL="508000" indent="-457200">
              <a:buFont typeface="Arial" charset="0"/>
              <a:buAutoNum type="arabicPeriod"/>
            </a:pPr>
            <a:r>
              <a:rPr lang="sv-SE" sz="2400" smtClean="0"/>
              <a:t>Enter the hand dipped levels and the level gauge values into TM</a:t>
            </a:r>
          </a:p>
          <a:p>
            <a:pPr marL="508000" indent="-457200">
              <a:buFont typeface="Arial" charset="0"/>
              <a:buAutoNum type="arabicPeriod"/>
            </a:pPr>
            <a:r>
              <a:rPr lang="sv-SE" sz="2400" smtClean="0"/>
              <a:t>Inspect the resulting calibration graph and, if necesarry, exclude measurement points which should not be used in the adjustment calculation</a:t>
            </a:r>
          </a:p>
          <a:p>
            <a:pPr marL="508000" indent="-457200">
              <a:buFont typeface="Wingdings" pitchFamily="2" charset="2"/>
              <a:buNone/>
            </a:pPr>
            <a:r>
              <a:rPr lang="sv-SE" sz="2400" smtClean="0"/>
              <a:t>	Note! Do not calibrate when</a:t>
            </a:r>
          </a:p>
          <a:p>
            <a:pPr lvl="1"/>
            <a:r>
              <a:rPr lang="sv-SE" sz="2000" smtClean="0"/>
              <a:t>The tank is emptying or filling</a:t>
            </a:r>
          </a:p>
          <a:p>
            <a:pPr lvl="1"/>
            <a:r>
              <a:rPr lang="sv-SE" sz="2000" smtClean="0"/>
              <a:t>Agitators are running</a:t>
            </a:r>
          </a:p>
          <a:p>
            <a:pPr lvl="1"/>
            <a:r>
              <a:rPr lang="sv-SE" sz="2000" smtClean="0"/>
              <a:t>When there are windy conditions</a:t>
            </a:r>
          </a:p>
          <a:p>
            <a:pPr lvl="1"/>
            <a:r>
              <a:rPr lang="sv-SE" sz="2000" smtClean="0"/>
              <a:t>When there is foam on the surface</a:t>
            </a:r>
          </a:p>
          <a:p>
            <a:pPr marL="508000" indent="-457200"/>
            <a:endParaRPr lang="sv-SE" sz="320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840876-3ABF-403B-959F-A59894C10859}" type="slidenum">
              <a:rPr lang="en-US" smtClean="0">
                <a:latin typeface="Arial" charset="0"/>
              </a:rPr>
              <a:pPr/>
              <a:t>44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Calibrating the gauge</a:t>
            </a:r>
            <a:endParaRPr lang="sv-SE" dirty="0"/>
          </a:p>
        </p:txBody>
      </p:sp>
      <p:sp>
        <p:nvSpPr>
          <p:cNvPr id="5120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929188" cy="4546600"/>
          </a:xfrm>
        </p:spPr>
        <p:txBody>
          <a:bodyPr/>
          <a:lstStyle/>
          <a:p>
            <a:r>
              <a:rPr lang="sv-SE" sz="1800" smtClean="0"/>
              <a:t>Right click on the device and choose Calibrate</a:t>
            </a:r>
          </a:p>
          <a:p>
            <a:r>
              <a:rPr lang="sv-SE" sz="1800" smtClean="0"/>
              <a:t>Make sure Tank Ref Height is correct</a:t>
            </a:r>
          </a:p>
          <a:p>
            <a:pPr lvl="1"/>
            <a:r>
              <a:rPr lang="sv-SE" sz="1400" smtClean="0"/>
              <a:t>If not, adjust in the device Properties window</a:t>
            </a:r>
          </a:p>
          <a:p>
            <a:r>
              <a:rPr lang="sv-SE" sz="1800" smtClean="0"/>
              <a:t>Click Calibration Data button</a:t>
            </a:r>
          </a:p>
          <a:p>
            <a:r>
              <a:rPr lang="sv-SE" sz="1800" smtClean="0"/>
              <a:t>Enter the hand dipped level values and the corresponding levels measured by the transmitter.</a:t>
            </a:r>
          </a:p>
          <a:p>
            <a:r>
              <a:rPr lang="sv-SE" sz="1800" smtClean="0"/>
              <a:t>NOTE! Measurement unit mm is used</a:t>
            </a:r>
          </a:p>
          <a:p>
            <a:r>
              <a:rPr lang="sv-SE" sz="1800" smtClean="0"/>
              <a:t>Click the Refresh button to calculate the deviations between hand dipped and measured data</a:t>
            </a:r>
            <a:endParaRPr lang="sv-SE" sz="1600" smtClean="0"/>
          </a:p>
          <a:p>
            <a:r>
              <a:rPr lang="sv-SE" sz="1800" smtClean="0"/>
              <a:t>Click the Save Calibration Data in PC Database button to save the entered values and return to the Calibrate window</a:t>
            </a:r>
          </a:p>
          <a:p>
            <a:endParaRPr lang="sv-SE" sz="1800" smtClean="0"/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1B83DD-DD56-4273-A2C3-007B37C79EED}" type="slidenum">
              <a:rPr lang="en-US" smtClean="0">
                <a:latin typeface="Arial" charset="0"/>
              </a:rPr>
              <a:pPr/>
              <a:t>45</a:t>
            </a:fld>
            <a:endParaRPr lang="en-US" smtClean="0">
              <a:latin typeface="Arial" charset="0"/>
            </a:endParaRPr>
          </a:p>
        </p:txBody>
      </p:sp>
      <p:pic>
        <p:nvPicPr>
          <p:cNvPr id="5120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715000" y="1214438"/>
            <a:ext cx="3200400" cy="2058987"/>
          </a:xfrm>
          <a:noFill/>
        </p:spPr>
      </p:pic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0225" y="3429000"/>
            <a:ext cx="3338513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Calibrating the gauge</a:t>
            </a:r>
            <a:endParaRPr lang="sv-SE" dirty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BE8E3B-E5EF-457B-A802-43C7C413DB96}" type="slidenum">
              <a:rPr lang="en-US" smtClean="0">
                <a:latin typeface="Arial" charset="0"/>
              </a:rPr>
              <a:pPr/>
              <a:t>46</a:t>
            </a:fld>
            <a:endParaRPr lang="en-US" smtClean="0">
              <a:latin typeface="Arial" charset="0"/>
            </a:endParaRPr>
          </a:p>
        </p:txBody>
      </p:sp>
      <p:pic>
        <p:nvPicPr>
          <p:cNvPr id="5222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00250" y="1500188"/>
            <a:ext cx="5843588" cy="3760787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Calibrating the gauge</a:t>
            </a:r>
            <a:endParaRPr lang="sv-SE" dirty="0"/>
          </a:p>
        </p:txBody>
      </p:sp>
      <p:sp>
        <p:nvSpPr>
          <p:cNvPr id="5325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Check calibration result</a:t>
            </a:r>
          </a:p>
          <a:p>
            <a:pPr lvl="1"/>
            <a:r>
              <a:rPr lang="sv-SE" sz="2000" smtClean="0"/>
              <a:t>Open Calibration window</a:t>
            </a:r>
          </a:p>
          <a:p>
            <a:pPr lvl="1"/>
            <a:r>
              <a:rPr lang="sv-SE" sz="2000" smtClean="0"/>
              <a:t>All measured values are adjusted according to the calculated Calibration dist and Correction factor</a:t>
            </a:r>
          </a:p>
          <a:p>
            <a:pPr lvl="1"/>
            <a:r>
              <a:rPr lang="sv-SE" sz="2000" smtClean="0"/>
              <a:t>Calibration Data window present the same in numbers  </a:t>
            </a:r>
          </a:p>
        </p:txBody>
      </p:sp>
      <p:sp>
        <p:nvSpPr>
          <p:cNvPr id="5325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220676-AEC1-4D78-99FA-74833209454A}" type="slidenum">
              <a:rPr lang="en-US" smtClean="0">
                <a:latin typeface="Arial" charset="0"/>
              </a:rPr>
              <a:pPr/>
              <a:t>47</a:t>
            </a:fld>
            <a:endParaRPr lang="en-US" smtClean="0">
              <a:latin typeface="Arial" charset="0"/>
            </a:endParaRPr>
          </a:p>
        </p:txBody>
      </p:sp>
      <p:pic>
        <p:nvPicPr>
          <p:cNvPr id="53253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57813" y="1214438"/>
            <a:ext cx="3557587" cy="2289175"/>
          </a:xfrm>
          <a:noFill/>
        </p:spPr>
      </p:pic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3571875"/>
            <a:ext cx="44513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Default Load</a:t>
            </a:r>
            <a:endParaRPr lang="sv-SE" dirty="0"/>
          </a:p>
        </p:txBody>
      </p:sp>
      <p:sp>
        <p:nvSpPr>
          <p:cNvPr id="54275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smtClean="0"/>
              <a:t>View Holding Register</a:t>
            </a:r>
          </a:p>
          <a:p>
            <a:r>
              <a:rPr lang="sv-SE" smtClean="0"/>
              <a:t>All (advanced)</a:t>
            </a:r>
          </a:p>
          <a:p>
            <a:r>
              <a:rPr lang="sv-SE" smtClean="0"/>
              <a:t>65510</a:t>
            </a:r>
          </a:p>
          <a:p>
            <a:r>
              <a:rPr lang="sv-SE" smtClean="0"/>
              <a:t>Read data</a:t>
            </a:r>
          </a:p>
          <a:p>
            <a:r>
              <a:rPr lang="sv-SE" smtClean="0"/>
              <a:t>Reset to factory settings</a:t>
            </a:r>
          </a:p>
          <a:p>
            <a:r>
              <a:rPr lang="sv-SE" smtClean="0"/>
              <a:t>Click the Apply button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326095-EB6D-4F15-BE1A-AF32EE9A15DE}" type="slidenum">
              <a:rPr lang="en-US" smtClean="0">
                <a:latin typeface="Arial" charset="0"/>
              </a:rPr>
              <a:pPr/>
              <a:t>48</a:t>
            </a:fld>
            <a:endParaRPr lang="en-US" smtClean="0">
              <a:latin typeface="Arial" charset="0"/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3" y="1500188"/>
            <a:ext cx="45434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02ACC1-8966-4C82-8A9F-888AB1D7A05B}" type="slidenum">
              <a:rPr lang="en-US" smtClean="0">
                <a:latin typeface="Arial" charset="0"/>
              </a:rPr>
              <a:pPr/>
              <a:t>49</a:t>
            </a:fld>
            <a:endParaRPr lang="en-US" smtClean="0">
              <a:latin typeface="Arial" charset="0"/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Possible Troubleshooting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71500" y="1214438"/>
          <a:ext cx="8358246" cy="421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6082"/>
                <a:gridCol w="2786082"/>
                <a:gridCol w="278608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Symptom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Possible cause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Action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No level reading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dirty="0" smtClean="0"/>
                        <a:t>Communication on the tank bus does</a:t>
                      </a:r>
                      <a:r>
                        <a:rPr lang="sv-SE" baseline="0" dirty="0" smtClean="0"/>
                        <a:t> not work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Data communication cables disconnected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Gauge not configured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dirty="0" smtClean="0"/>
                        <a:t>Check</a:t>
                      </a:r>
                      <a:r>
                        <a:rPr lang="sv-SE" baseline="0" dirty="0" smtClean="0"/>
                        <a:t> cable connections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Check 5900 Modbus comm address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Check config of 2410 tank database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Incorrect level reading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Configuration error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Disturbing objects in the tank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dirty="0" smtClean="0"/>
                        <a:t>Check config o</a:t>
                      </a:r>
                      <a:r>
                        <a:rPr lang="sv-SE" baseline="0" dirty="0" smtClean="0"/>
                        <a:t>f tank geometry and antenna paramters (R, G, Calib dist etc)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Use Tank scan function to analyze signal...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5900S Installation Considerations</a:t>
            </a:r>
            <a:endParaRPr lang="en-GB" dirty="0"/>
          </a:p>
        </p:txBody>
      </p:sp>
      <p:sp>
        <p:nvSpPr>
          <p:cNvPr id="23556" name="Content Placeholder 8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7672388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Intrinsically Safe </a:t>
            </a:r>
          </a:p>
          <a:p>
            <a:pPr eaLnBrk="1" hangingPunct="1"/>
            <a:r>
              <a:rPr lang="en-GB" sz="2400" smtClean="0"/>
              <a:t>Powered over the Tankbus </a:t>
            </a:r>
            <a:br>
              <a:rPr lang="en-GB" sz="2400" smtClean="0"/>
            </a:br>
            <a:r>
              <a:rPr lang="en-GB" sz="2400" smtClean="0"/>
              <a:t>from 2410</a:t>
            </a:r>
          </a:p>
          <a:p>
            <a:pPr lvl="1" eaLnBrk="1" hangingPunct="1"/>
            <a:r>
              <a:rPr lang="en-GB" sz="2000" smtClean="0"/>
              <a:t>Requires 50/100 mA (single/2-in-1)</a:t>
            </a:r>
          </a:p>
          <a:p>
            <a:pPr eaLnBrk="1" hangingPunct="1"/>
            <a:r>
              <a:rPr lang="en-GB" sz="2400" smtClean="0"/>
              <a:t>Daisy-chain possibility</a:t>
            </a:r>
          </a:p>
          <a:p>
            <a:pPr eaLnBrk="1" hangingPunct="1"/>
            <a:r>
              <a:rPr lang="en-GB" sz="2400" smtClean="0"/>
              <a:t>Built-in termination jumper</a:t>
            </a:r>
          </a:p>
          <a:p>
            <a:pPr lvl="1" eaLnBrk="1" hangingPunct="1"/>
            <a:r>
              <a:rPr lang="en-GB" sz="2000" smtClean="0"/>
              <a:t>To be connected if required</a:t>
            </a:r>
          </a:p>
          <a:p>
            <a:pPr eaLnBrk="1" hangingPunct="1"/>
            <a:r>
              <a:rPr lang="en-GB" sz="2400" smtClean="0"/>
              <a:t>Easy configuration in TankMaster</a:t>
            </a:r>
          </a:p>
        </p:txBody>
      </p:sp>
      <p:sp>
        <p:nvSpPr>
          <p:cNvPr id="2355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D37764-CCDC-44AD-960E-1510C97D7318}" type="slidenum">
              <a:rPr lang="en-GB" smtClean="0"/>
              <a:pPr/>
              <a:t>5</a:t>
            </a:fld>
            <a:endParaRPr lang="en-GB" smtClean="0"/>
          </a:p>
        </p:txBody>
      </p:sp>
      <p:pic>
        <p:nvPicPr>
          <p:cNvPr id="7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7667625" y="1268413"/>
            <a:ext cx="357188" cy="35718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C95795-6F5E-4210-9648-A7C8453452C0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5900S </a:t>
            </a:r>
            <a:r>
              <a:rPr lang="en-GB" dirty="0" smtClean="0"/>
              <a:t>Antennas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400" dirty="0" smtClean="0"/>
              <a:t>5900S Still-pipe Array Antenna</a:t>
            </a:r>
          </a:p>
          <a:p>
            <a:pPr eaLnBrk="1" hangingPunct="1"/>
            <a:r>
              <a:rPr lang="en-GB" sz="2400" dirty="0" smtClean="0"/>
              <a:t>5900S Parabolic Antenna</a:t>
            </a:r>
          </a:p>
          <a:p>
            <a:pPr eaLnBrk="1" hangingPunct="1"/>
            <a:r>
              <a:rPr lang="en-GB" sz="2400" dirty="0" smtClean="0"/>
              <a:t>5900S Horn Antenna</a:t>
            </a:r>
          </a:p>
          <a:p>
            <a:pPr eaLnBrk="1" hangingPunct="1"/>
            <a:r>
              <a:rPr lang="en-GB" sz="2400" dirty="0" smtClean="0"/>
              <a:t>5900S LPG/LNG Antenna</a:t>
            </a:r>
          </a:p>
          <a:p>
            <a:pPr lvl="1" eaLnBrk="1" hangingPunct="1">
              <a:buFontTx/>
              <a:buNone/>
            </a:pPr>
            <a:endParaRPr lang="en-GB" dirty="0" smtClean="0"/>
          </a:p>
        </p:txBody>
      </p:sp>
      <p:pic>
        <p:nvPicPr>
          <p:cNvPr id="24581" name="Picture 14" descr="L:\Raptor\Aftersales dept\Presentationer\Bilder\5900S_Horn_107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2511425"/>
            <a:ext cx="155575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775" y="3422650"/>
            <a:ext cx="18351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11" descr="L:\Raptor\Aftersales dept\Presentationer\Bilder\5900S_Array_140_Labe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113" y="3978275"/>
            <a:ext cx="1439862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L:\Raptor\Aftersales dept\Presentationer\Bilder\5900S_LPG_LNG_020_Labe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825" y="1484313"/>
            <a:ext cx="141605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Rectangle 17"/>
          <p:cNvSpPr>
            <a:spLocks noChangeArrowheads="1"/>
          </p:cNvSpPr>
          <p:nvPr/>
        </p:nvSpPr>
        <p:spPr bwMode="auto">
          <a:xfrm>
            <a:off x="611188" y="5516563"/>
            <a:ext cx="8281987" cy="14446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2049AD-038D-463A-81FA-315968A2C386}" type="slidenum">
              <a:rPr lang="sv-SE" smtClean="0"/>
              <a:pPr/>
              <a:t>7</a:t>
            </a:fld>
            <a:endParaRPr lang="sv-SE" smtClean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</a:t>
            </a:r>
            <a:r>
              <a:rPr lang="sv-SE" dirty="0" smtClean="0"/>
              <a:t>Still-pipe Array Antenna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196975"/>
            <a:ext cx="4098925" cy="4546600"/>
          </a:xfrm>
        </p:spPr>
        <p:txBody>
          <a:bodyPr/>
          <a:lstStyle/>
          <a:p>
            <a:pPr eaLnBrk="1" hangingPunct="1"/>
            <a:r>
              <a:rPr lang="sv-SE" sz="2000" dirty="0" smtClean="0"/>
              <a:t>Designed for: </a:t>
            </a:r>
          </a:p>
          <a:p>
            <a:pPr lvl="1" eaLnBrk="1" hangingPunct="1"/>
            <a:r>
              <a:rPr lang="sv-SE" sz="1800" dirty="0" smtClean="0"/>
              <a:t>5”, 6”, 8”, 10” and 12” </a:t>
            </a:r>
            <a:br>
              <a:rPr lang="sv-SE" sz="1800" dirty="0" smtClean="0"/>
            </a:br>
            <a:r>
              <a:rPr lang="sv-SE" sz="1800" dirty="0" smtClean="0"/>
              <a:t>still-pipes</a:t>
            </a:r>
          </a:p>
          <a:p>
            <a:pPr eaLnBrk="1" hangingPunct="1"/>
            <a:r>
              <a:rPr lang="sv-SE" sz="2000" dirty="0" smtClean="0"/>
              <a:t>Typical applications</a:t>
            </a:r>
          </a:p>
          <a:p>
            <a:pPr lvl="1" eaLnBrk="1" hangingPunct="1"/>
            <a:r>
              <a:rPr lang="sv-SE" sz="1800" dirty="0" smtClean="0"/>
              <a:t>Crude oil tanks with floating roofs</a:t>
            </a:r>
          </a:p>
          <a:p>
            <a:pPr lvl="1" eaLnBrk="1" hangingPunct="1"/>
            <a:r>
              <a:rPr lang="sv-SE" sz="1800" dirty="0" smtClean="0"/>
              <a:t>Gasoline/product tanks with or without inner floating roofs</a:t>
            </a:r>
          </a:p>
          <a:p>
            <a:pPr eaLnBrk="1" hangingPunct="1"/>
            <a:r>
              <a:rPr lang="sv-SE" sz="2000" dirty="0" smtClean="0"/>
              <a:t>Drip-off design</a:t>
            </a:r>
          </a:p>
          <a:p>
            <a:pPr eaLnBrk="1" hangingPunct="1"/>
            <a:r>
              <a:rPr lang="sv-SE" sz="2000" dirty="0" smtClean="0"/>
              <a:t>Low loss mode technology</a:t>
            </a:r>
          </a:p>
        </p:txBody>
      </p:sp>
      <p:pic>
        <p:nvPicPr>
          <p:cNvPr id="256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2513" y="4443413"/>
            <a:ext cx="210502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11" descr="L:\Raptor\Aftersales dept\Presentationer\Bilder\5900S_Array_140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1341438"/>
            <a:ext cx="3887788" cy="426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Still-pipe Array Antenna</a:t>
            </a:r>
          </a:p>
        </p:txBody>
      </p:sp>
      <p:sp>
        <p:nvSpPr>
          <p:cNvPr id="26627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 smtClean="0"/>
              <a:t>Fixed version</a:t>
            </a:r>
          </a:p>
          <a:p>
            <a:endParaRPr lang="en-GB" sz="2400" dirty="0" smtClean="0"/>
          </a:p>
        </p:txBody>
      </p:sp>
      <p:sp>
        <p:nvSpPr>
          <p:cNvPr id="26628" name="Content Placeholder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400" dirty="0" smtClean="0"/>
              <a:t>Hinged hatch version</a:t>
            </a:r>
          </a:p>
          <a:p>
            <a:pPr lvl="1"/>
            <a:r>
              <a:rPr lang="en-GB" sz="2000" dirty="0" smtClean="0"/>
              <a:t>Enables </a:t>
            </a:r>
            <a:r>
              <a:rPr lang="en-GB" sz="2000" dirty="0" err="1" smtClean="0"/>
              <a:t>handdip</a:t>
            </a:r>
            <a:endParaRPr lang="en-GB" sz="2000" dirty="0" smtClean="0"/>
          </a:p>
          <a:p>
            <a:pPr lvl="1"/>
            <a:r>
              <a:rPr lang="en-GB" sz="2000" dirty="0" smtClean="0"/>
              <a:t>Requires flexible cables/conduits</a:t>
            </a:r>
          </a:p>
          <a:p>
            <a:endParaRPr lang="en-GB" dirty="0" smtClean="0"/>
          </a:p>
        </p:txBody>
      </p:sp>
      <p:sp>
        <p:nvSpPr>
          <p:cNvPr id="2662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8BC9EF-C639-44BF-B7F3-F9EC45121081}" type="slidenum">
              <a:rPr lang="en-GB" smtClean="0"/>
              <a:pPr/>
              <a:t>8</a:t>
            </a:fld>
            <a:endParaRPr lang="en-GB" smtClean="0"/>
          </a:p>
        </p:txBody>
      </p:sp>
      <p:pic>
        <p:nvPicPr>
          <p:cNvPr id="26630" name="Picture 11" descr="L:\Raptor\Aftersales dept\Presentationer\Bilder\5900S_Array_140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688" y="2349500"/>
            <a:ext cx="2884487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L:\Raptor\Aftersales dept\Presentationer\Bilder\5900S_Array_Hatch_03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3313" y="3067050"/>
            <a:ext cx="1754187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9" descr="L:\Raptor\Aftersales dept\Presentationer\Bilder\5900S_Array_Hatch_04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067050"/>
            <a:ext cx="1746250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Rectangle 17"/>
          <p:cNvSpPr>
            <a:spLocks noChangeArrowheads="1"/>
          </p:cNvSpPr>
          <p:nvPr/>
        </p:nvSpPr>
        <p:spPr bwMode="auto">
          <a:xfrm>
            <a:off x="611188" y="5516563"/>
            <a:ext cx="8281987" cy="14446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1" descr="L:\Raptor\Aftersales dept\Presentationer\Bilder\5900S_Array_140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9488" y="1196975"/>
            <a:ext cx="26892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9ED4C1-67C8-4793-929A-86AFFDBC40A8}" type="slidenum">
              <a:rPr lang="en-GB" smtClean="0"/>
              <a:pPr/>
              <a:t>9</a:t>
            </a:fld>
            <a:endParaRPr lang="en-GB" smtClean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5900S Still-pipe Array Antenna</a:t>
            </a:r>
          </a:p>
        </p:txBody>
      </p:sp>
      <p:sp>
        <p:nvSpPr>
          <p:cNvPr id="2765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6953250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Measuring range</a:t>
            </a:r>
          </a:p>
          <a:p>
            <a:pPr lvl="1" eaLnBrk="1" hangingPunct="1"/>
            <a:r>
              <a:rPr lang="en-GB" sz="1600" dirty="0" smtClean="0"/>
              <a:t>0.8 to 30 m (2.6 to 100 ft) below flange</a:t>
            </a:r>
          </a:p>
          <a:p>
            <a:pPr lvl="1" eaLnBrk="1" hangingPunct="1"/>
            <a:r>
              <a:rPr lang="en-GB" sz="1600" dirty="0" smtClean="0"/>
              <a:t>0.5 to &gt;40 m (1.6 to &gt;130 ft), possible. </a:t>
            </a:r>
          </a:p>
          <a:p>
            <a:pPr eaLnBrk="1" hangingPunct="1"/>
            <a:r>
              <a:rPr lang="en-GB" sz="2000" dirty="0" smtClean="0"/>
              <a:t>Pressure range</a:t>
            </a:r>
          </a:p>
          <a:p>
            <a:pPr lvl="1" eaLnBrk="1" hangingPunct="1"/>
            <a:r>
              <a:rPr lang="en-GB" sz="1600" dirty="0" smtClean="0"/>
              <a:t>Fixed version: </a:t>
            </a:r>
            <a:br>
              <a:rPr lang="en-GB" sz="1600" dirty="0" smtClean="0"/>
            </a:br>
            <a:r>
              <a:rPr lang="en-GB" sz="1600" dirty="0" smtClean="0"/>
              <a:t>-0.2 to 2 bar (-2.9 to 29 psig) </a:t>
            </a:r>
          </a:p>
          <a:p>
            <a:pPr lvl="1" eaLnBrk="1" hangingPunct="1"/>
            <a:r>
              <a:rPr lang="en-GB" sz="1600" dirty="0" smtClean="0"/>
              <a:t>Hatched version: </a:t>
            </a:r>
            <a:br>
              <a:rPr lang="en-GB" sz="1600" dirty="0" smtClean="0"/>
            </a:br>
            <a:r>
              <a:rPr lang="en-GB" sz="1600" dirty="0" smtClean="0"/>
              <a:t>5” to 8” pipes, -0.2 to 0.5 bar (-2.9 to 7.2 psig). </a:t>
            </a:r>
            <a:br>
              <a:rPr lang="en-GB" sz="1600" dirty="0" smtClean="0"/>
            </a:br>
            <a:r>
              <a:rPr lang="en-GB" sz="1600" dirty="0" smtClean="0"/>
              <a:t>10” and 12” pipes, -0.2 to 0.25 bar (-2.9 to 3.6 psig) </a:t>
            </a:r>
          </a:p>
          <a:p>
            <a:pPr eaLnBrk="1" hangingPunct="1"/>
            <a:r>
              <a:rPr lang="en-GB" sz="2000" dirty="0" smtClean="0"/>
              <a:t>Retrofit</a:t>
            </a:r>
          </a:p>
          <a:p>
            <a:pPr lvl="1" eaLnBrk="1" hangingPunct="1"/>
            <a:r>
              <a:rPr lang="en-GB" sz="1600" dirty="0" smtClean="0"/>
              <a:t>OK for Rex 3950/Pro Array manufactured year 2010 or later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6.0&quot;&gt;&lt;object type=&quot;1&quot; unique_id=&quot;10001&quot;&gt;&lt;object type=&quot;8&quot; unique_id=&quot;11355&quot;&gt;&lt;/object&gt;&lt;object type=&quot;2&quot; unique_id=&quot;11356&quot;&gt;&lt;object type=&quot;3&quot; unique_id=&quot;11358&quot;&gt;&lt;property id=&quot;20148&quot; value=&quot;5&quot;/&gt;&lt;property id=&quot;20300&quot; value=&quot;Slide 1&quot;/&gt;&lt;property id=&quot;20307&quot; value=&quot;256&quot;/&gt;&lt;/object&gt;&lt;object type=&quot;3&quot; unique_id=&quot;11359&quot;&gt;&lt;property id=&quot;20148&quot; value=&quot;5&quot;/&gt;&lt;property id=&quot;20300&quot; value=&quot;Slide 2 - &amp;quot;System Overview&amp;quot;&quot;/&gt;&lt;property id=&quot;20307&quot; value=&quot;264&quot;/&gt;&lt;/object&gt;&lt;object type=&quot;3&quot; unique_id=&quot;11360&quot;&gt;&lt;property id=&quot;20148&quot; value=&quot;5&quot;/&gt;&lt;property id=&quot;20300&quot; value=&quot;Slide 3 - &amp;quot;Basic Functionality&amp;quot;&quot;/&gt;&lt;property id=&quot;20307&quot; value=&quot;265&quot;/&gt;&lt;/object&gt;&lt;object type=&quot;3&quot; unique_id=&quot;11362&quot;&gt;&lt;property id=&quot;20148&quot; value=&quot;5&quot;/&gt;&lt;property id=&quot;20300&quot; value=&quot;Slide 4 - &amp;quot;Antennas&amp;quot;&quot;/&gt;&lt;property id=&quot;20307&quot; value=&quot;266&quot;/&gt;&lt;/object&gt;&lt;object type=&quot;3&quot; unique_id=&quot;11363&quot;&gt;&lt;property id=&quot;20148&quot; value=&quot;5&quot;/&gt;&lt;property id=&quot;20300&quot; value=&quot;Slide 5 - &amp;quot;Antenna – 5900S Cone&amp;quot;&quot;/&gt;&lt;property id=&quot;20307&quot; value=&quot;276&quot;/&gt;&lt;/object&gt;&lt;object type=&quot;3&quot; unique_id=&quot;11364&quot;&gt;&lt;property id=&quot;20148&quot; value=&quot;5&quot;/&gt;&lt;property id=&quot;20300&quot; value=&quot;Slide 6 - &amp;quot;Antenna – 5900S Horn&amp;quot;&quot;/&gt;&lt;property id=&quot;20307&quot; value=&quot;280&quot;/&gt;&lt;/object&gt;&lt;object type=&quot;3&quot; unique_id=&quot;11365&quot;&gt;&lt;property id=&quot;20148&quot; value=&quot;5&quot;/&gt;&lt;property id=&quot;20300&quot; value=&quot;Slide 7 - &amp;quot;Antenna – 5900S Parabolic&amp;quot;&quot;/&gt;&lt;property id=&quot;20307&quot; value=&quot;277&quot;/&gt;&lt;/object&gt;&lt;object type=&quot;3&quot; unique_id=&quot;11366&quot;&gt;&lt;property id=&quot;20148&quot; value=&quot;5&quot;/&gt;&lt;property id=&quot;20300&quot; value=&quot;Slide 8 - &amp;quot;Antenna – 5900S Array&amp;quot;&quot;/&gt;&lt;property id=&quot;20307&quot; value=&quot;278&quot;/&gt;&lt;/object&gt;&lt;object type=&quot;3&quot; unique_id=&quot;11367&quot;&gt;&lt;property id=&quot;20148&quot; value=&quot;5&quot;/&gt;&lt;property id=&quot;20300&quot; value=&quot;Slide 9 - &amp;quot;Antenna – 5900S LPG/LNG&amp;quot;&quot;/&gt;&lt;property id=&quot;20307&quot; value=&quot;279&quot;/&gt;&lt;/object&gt;&lt;object type=&quot;3&quot; unique_id=&quot;11368&quot;&gt;&lt;property id=&quot;20148&quot; value=&quot;5&quot;/&gt;&lt;property id=&quot;20300&quot; value=&quot;Slide 10 - &amp;quot;Hardware - Overview&amp;quot;&quot;/&gt;&lt;property id=&quot;20307&quot; value=&quot;275&quot;/&gt;&lt;/object&gt;&lt;object type=&quot;3&quot; unique_id=&quot;11369&quot;&gt;&lt;property id=&quot;20148&quot; value=&quot;5&quot;/&gt;&lt;property id=&quot;20300&quot; value=&quot;Slide 11 - &amp;quot;Hardware - Interior&amp;quot;&quot;/&gt;&lt;property id=&quot;20307&quot; value=&quot;282&quot;/&gt;&lt;/object&gt;&lt;object type=&quot;3&quot; unique_id=&quot;11370&quot;&gt;&lt;property id=&quot;20148&quot; value=&quot;5&quot;/&gt;&lt;property id=&quot;20300&quot; value=&quot;Slide 12 - &amp;quot;Hardware -  EDB&amp;quot;&quot;/&gt;&lt;property id=&quot;20307&quot; value=&quot;284&quot;/&gt;&lt;/object&gt;&lt;object type=&quot;3&quot; unique_id=&quot;11371&quot;&gt;&lt;property id=&quot;20148&quot; value=&quot;5&quot;/&gt;&lt;property id=&quot;20300&quot; value=&quot;Slide 13 - &amp;quot;Hardware -  EDB&amp;quot;&quot;/&gt;&lt;property id=&quot;20307&quot; value=&quot;292&quot;/&gt;&lt;/object&gt;&lt;object type=&quot;3&quot; unique_id=&quot;11372&quot;&gt;&lt;property id=&quot;20148&quot; value=&quot;5&quot;/&gt;&lt;property id=&quot;20300&quot; value=&quot;Slide 14 - &amp;quot;Hardware - Interior&amp;quot;&quot;/&gt;&lt;property id=&quot;20307&quot; value=&quot;281&quot;/&gt;&lt;/object&gt;&lt;object type=&quot;3&quot; unique_id=&quot;11373&quot;&gt;&lt;property id=&quot;20148&quot; value=&quot;5&quot;/&gt;&lt;property id=&quot;20300&quot; value=&quot;Slide 15 - &amp;quot;Hardware – Terminal Block &amp;quot;&quot;/&gt;&lt;property id=&quot;20307&quot; value=&quot;285&quot;/&gt;&lt;/object&gt;&lt;object type=&quot;3&quot; unique_id=&quot;11374&quot;&gt;&lt;property id=&quot;20148&quot; value=&quot;5&quot;/&gt;&lt;property id=&quot;20300&quot; value=&quot;Slide 16 - &amp;quot;Hardware – TB ”Standard“&amp;quot;&quot;/&gt;&lt;property id=&quot;20307&quot; value=&quot;283&quot;/&gt;&lt;/object&gt;&lt;object type=&quot;3&quot; unique_id=&quot;11375&quot;&gt;&lt;property id=&quot;20148&quot; value=&quot;5&quot;/&gt;&lt;property id=&quot;20300&quot; value=&quot;Slide 17 - &amp;quot;Hardware – TB ”Standard“&amp;quot;&quot;/&gt;&lt;property id=&quot;20307&quot; value=&quot;289&quot;/&gt;&lt;/object&gt;&lt;object type=&quot;3&quot; unique_id=&quot;11376&quot;&gt;&lt;property id=&quot;20148&quot; value=&quot;5&quot;/&gt;&lt;property id=&quot;20300&quot; value=&quot;Slide 18 - &amp;quot;Hardware – TB “2-in-1”&amp;quot;&quot;/&gt;&lt;property id=&quot;20307&quot; value=&quot;286&quot;/&gt;&lt;/object&gt;&lt;object type=&quot;3&quot; unique_id=&quot;11377&quot;&gt;&lt;property id=&quot;20148&quot; value=&quot;5&quot;/&gt;&lt;property id=&quot;20300&quot; value=&quot;Slide 19 - &amp;quot;Hardware – TB “2-in-1”&amp;quot;&quot;/&gt;&lt;property id=&quot;20307&quot; value=&quot;290&quot;/&gt;&lt;/object&gt;&lt;object type=&quot;3&quot; unique_id=&quot;11378&quot;&gt;&lt;property id=&quot;20148&quot; value=&quot;5&quot;/&gt;&lt;property id=&quot;20300&quot; value=&quot;Slide 20 - &amp;quot;Hardware – TB “SIL” &amp;quot;&quot;/&gt;&lt;property id=&quot;20307&quot; value=&quot;287&quot;/&gt;&lt;/object&gt;&lt;object type=&quot;3&quot; unique_id=&quot;11379&quot;&gt;&lt;property id=&quot;20148&quot; value=&quot;5&quot;/&gt;&lt;property id=&quot;20300&quot; value=&quot;Slide 21 - &amp;quot;Hardware – TB “SIL”&amp;quot;&quot;/&gt;&lt;property id=&quot;20307&quot; value=&quot;291&quot;/&gt;&lt;/object&gt;&lt;object type=&quot;3&quot; unique_id=&quot;11380&quot;&gt;&lt;property id=&quot;20148&quot; value=&quot;5&quot;/&gt;&lt;property id=&quot;20300&quot; value=&quot;Slide 22 - &amp;quot;Software&amp;quot;&quot;/&gt;&lt;property id=&quot;20307&quot; value=&quot;267&quot;/&gt;&lt;/object&gt;&lt;object type=&quot;3&quot; unique_id=&quot;11381&quot;&gt;&lt;property id=&quot;20148&quot; value=&quot;5&quot;/&gt;&lt;property id=&quot;20300&quot; value=&quot;Slide 23 - &amp;quot;Communication interfaces&amp;quot;&quot;/&gt;&lt;property id=&quot;20307&quot; value=&quot;268&quot;/&gt;&lt;/object&gt;&lt;object type=&quot;3&quot; unique_id=&quot;11382&quot;&gt;&lt;property id=&quot;20148&quot; value=&quot;5&quot;/&gt;&lt;property id=&quot;20300&quot; value=&quot;Slide 24 - &amp;quot;Connection possibilities&amp;quot;&quot;/&gt;&lt;property id=&quot;20307&quot; value=&quot;269&quot;/&gt;&lt;/object&gt;&lt;object type=&quot;3&quot; unique_id=&quot;11383&quot;&gt;&lt;property id=&quot;20148&quot; value=&quot;5&quot;/&gt;&lt;property id=&quot;20300&quot; value=&quot;Slide 25 - &amp;quot;Power supply/consumption&amp;quot;&quot;/&gt;&lt;property id=&quot;20307&quot; value=&quot;270&quot;/&gt;&lt;/object&gt;&lt;object type=&quot;3&quot; unique_id=&quot;11384&quot;&gt;&lt;property id=&quot;20148&quot; value=&quot;5&quot;/&gt;&lt;property id=&quot;20300&quot; value=&quot;Slide 26 - &amp;quot;Applications &amp;quot;&quot;/&gt;&lt;property id=&quot;20307&quot; value=&quot;271&quot;/&gt;&lt;/object&gt;&lt;object type=&quot;3&quot; unique_id=&quot;11385&quot;&gt;&lt;property id=&quot;20148&quot; value=&quot;5&quot;/&gt;&lt;property id=&quot;20300&quot; value=&quot;Slide 27 - &amp;quot;Comparison with REX&amp;quot;&quot;/&gt;&lt;property id=&quot;20307&quot; value=&quot;272&quot;/&gt;&lt;/object&gt;&lt;object type=&quot;3&quot; unique_id=&quot;11386&quot;&gt;&lt;property id=&quot;20148&quot; value=&quot;5&quot;/&gt;&lt;property id=&quot;20300&quot; value=&quot;Slide 28 - &amp;quot;Service and Troubleshooting&amp;quot;&quot;/&gt;&lt;property id=&quot;20307&quot; value=&quot;273&quot;/&gt;&lt;/object&gt;&lt;object type=&quot;3&quot; unique_id=&quot;11387&quot;&gt;&lt;property id=&quot;20148&quot; value=&quot;5&quot;/&gt;&lt;property id=&quot;20300&quot; value=&quot;Slide 29 - &amp;quot;Certification&amp;quot;&quot;/&gt;&lt;property id=&quot;20307&quot; value=&quot;274&quot;/&gt;&lt;/object&gt;&lt;/object&gt;&lt;/object&gt;&lt;/database&gt;"/>
  <p:tag name="ARTICULATE_PROJECT_OPEN" val="0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7275</TotalTime>
  <Words>2095</Words>
  <Application>Microsoft Office PowerPoint</Application>
  <PresentationFormat>On-screen Show (4:3)</PresentationFormat>
  <Paragraphs>523</Paragraphs>
  <Slides>49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RTG_White</vt:lpstr>
      <vt:lpstr>Visio</vt:lpstr>
      <vt:lpstr>Bitmap Image</vt:lpstr>
      <vt:lpstr>Slide 1</vt:lpstr>
      <vt:lpstr>5900S Radar Level Gauge</vt:lpstr>
      <vt:lpstr>Raptor System Configuration</vt:lpstr>
      <vt:lpstr>5900S Specifications</vt:lpstr>
      <vt:lpstr>5900S Installation Considerations</vt:lpstr>
      <vt:lpstr>5900S Antennas</vt:lpstr>
      <vt:lpstr>5900S Still-pipe Array Antenna</vt:lpstr>
      <vt:lpstr>5900S Still-pipe Array Antenna</vt:lpstr>
      <vt:lpstr>5900S Still-pipe Array Antenna</vt:lpstr>
      <vt:lpstr>5900S Parabolic Antenna</vt:lpstr>
      <vt:lpstr>5900S Parabolic Antenna</vt:lpstr>
      <vt:lpstr>5900S Horn Antenna</vt:lpstr>
      <vt:lpstr>5900S Horn Antenna</vt:lpstr>
      <vt:lpstr>5900S LPG/LNG</vt:lpstr>
      <vt:lpstr>5900S LPG/LNG</vt:lpstr>
      <vt:lpstr>Hardware - Overview</vt:lpstr>
      <vt:lpstr>Hardware - Interior</vt:lpstr>
      <vt:lpstr>Hardware – Single THE overview</vt:lpstr>
      <vt:lpstr>Hardware - RLG</vt:lpstr>
      <vt:lpstr>Hardware - RLG - 2-in-1  </vt:lpstr>
      <vt:lpstr>5900S 2-in-1 Radar Level Gauge</vt:lpstr>
      <vt:lpstr>2-in-1 Radar Level Gauge:  Measurement Data (example)</vt:lpstr>
      <vt:lpstr>Terminal Block </vt:lpstr>
      <vt:lpstr>”Standard“ TB with termination</vt:lpstr>
      <vt:lpstr>“Standard“ TB with daisy chain </vt:lpstr>
      <vt:lpstr>“2-in-1” TB with single tank bus</vt:lpstr>
      <vt:lpstr>”2-in-1“TB with two tank buses</vt:lpstr>
      <vt:lpstr>TB “SIL 2” Safety System</vt:lpstr>
      <vt:lpstr>TB “SIL 3” Safety System</vt:lpstr>
      <vt:lpstr>5900S Software</vt:lpstr>
      <vt:lpstr>Configuration </vt:lpstr>
      <vt:lpstr>Basic Configuration</vt:lpstr>
      <vt:lpstr>Basic Configuration</vt:lpstr>
      <vt:lpstr>Advanced Configuration </vt:lpstr>
      <vt:lpstr>Write Protection</vt:lpstr>
      <vt:lpstr>Holding &amp; Input Reg</vt:lpstr>
      <vt:lpstr>Backup copy of several devices</vt:lpstr>
      <vt:lpstr>Recover a Backup Config Database</vt:lpstr>
      <vt:lpstr>Diagnostics</vt:lpstr>
      <vt:lpstr>Logging Diagnostics</vt:lpstr>
      <vt:lpstr>Upgrade Gauge Software</vt:lpstr>
      <vt:lpstr>Upgrade Gauge Software</vt:lpstr>
      <vt:lpstr>Calibrate Function</vt:lpstr>
      <vt:lpstr>Calibration Procedure</vt:lpstr>
      <vt:lpstr>Calibrating the gauge</vt:lpstr>
      <vt:lpstr>Calibrating the gauge</vt:lpstr>
      <vt:lpstr>Calibrating the gauge</vt:lpstr>
      <vt:lpstr>Default Load</vt:lpstr>
      <vt:lpstr>Possible Troubleshooting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Håkan Bertling</dc:creator>
  <cp:lastModifiedBy>Don.Wij</cp:lastModifiedBy>
  <cp:revision>464</cp:revision>
  <cp:lastPrinted>2002-02-19T16:21:34Z</cp:lastPrinted>
  <dcterms:created xsi:type="dcterms:W3CDTF">2001-11-09T13:37:27Z</dcterms:created>
  <dcterms:modified xsi:type="dcterms:W3CDTF">2012-11-23T04:26:35Z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